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6"/>
  </p:notesMasterIdLst>
  <p:sldIdLst>
    <p:sldId id="262" r:id="rId2"/>
    <p:sldId id="312" r:id="rId3"/>
    <p:sldId id="314" r:id="rId4"/>
    <p:sldId id="318" r:id="rId5"/>
    <p:sldId id="316" r:id="rId6"/>
    <p:sldId id="390" r:id="rId7"/>
    <p:sldId id="391" r:id="rId8"/>
    <p:sldId id="392" r:id="rId9"/>
    <p:sldId id="394" r:id="rId10"/>
    <p:sldId id="396" r:id="rId11"/>
    <p:sldId id="395" r:id="rId12"/>
    <p:sldId id="399" r:id="rId13"/>
    <p:sldId id="400" r:id="rId14"/>
    <p:sldId id="401" r:id="rId15"/>
    <p:sldId id="402" r:id="rId16"/>
    <p:sldId id="403" r:id="rId17"/>
    <p:sldId id="404" r:id="rId18"/>
    <p:sldId id="405" r:id="rId19"/>
    <p:sldId id="406" r:id="rId20"/>
    <p:sldId id="408" r:id="rId21"/>
    <p:sldId id="407" r:id="rId22"/>
    <p:sldId id="409" r:id="rId23"/>
    <p:sldId id="410" r:id="rId24"/>
    <p:sldId id="411" r:id="rId25"/>
    <p:sldId id="412" r:id="rId26"/>
    <p:sldId id="413" r:id="rId27"/>
    <p:sldId id="428" r:id="rId28"/>
    <p:sldId id="429" r:id="rId29"/>
    <p:sldId id="430" r:id="rId30"/>
    <p:sldId id="431" r:id="rId31"/>
    <p:sldId id="432" r:id="rId32"/>
    <p:sldId id="433" r:id="rId33"/>
    <p:sldId id="434" r:id="rId34"/>
    <p:sldId id="435" r:id="rId35"/>
  </p:sldIdLst>
  <p:sldSz cx="12192000" cy="6858000"/>
  <p:notesSz cx="6858000" cy="9144000"/>
  <p:embeddedFontLst>
    <p:embeddedFont>
      <p:font typeface="微软雅黑" pitchFamily="34" charset="-122"/>
      <p:regular r:id="rId37"/>
      <p:bold r:id="rId38"/>
    </p:embeddedFont>
    <p:embeddedFont>
      <p:font typeface="方正粗宋简体" charset="-122"/>
      <p:regular r:id="rId39"/>
    </p:embeddedFont>
    <p:embeddedFont>
      <p:font typeface="黑体" pitchFamily="49" charset="-122"/>
      <p:regular r:id="rId40"/>
    </p:embeddedFont>
    <p:embeddedFont>
      <p:font typeface="Calibri" pitchFamily="34" charset="0"/>
      <p:regular r:id="rId41"/>
      <p:bold r:id="rId42"/>
      <p:italic r:id="rId43"/>
      <p:boldItalic r:id="rId44"/>
    </p:embeddedFont>
    <p:embeddedFont>
      <p:font typeface="Calibri Light" pitchFamily="34" charset="0"/>
      <p:regular r:id="rId45"/>
      <p:italic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4A5"/>
    <a:srgbClr val="31B5D6"/>
    <a:srgbClr val="3DA2CB"/>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3" autoAdjust="0"/>
    <p:restoredTop sz="94660"/>
  </p:normalViewPr>
  <p:slideViewPr>
    <p:cSldViewPr snapToGrid="0">
      <p:cViewPr varScale="1">
        <p:scale>
          <a:sx n="69" d="100"/>
          <a:sy n="69" d="100"/>
        </p:scale>
        <p:origin x="-544"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数据爆发式增长所造成的狂潮困扰着用户，从中提取有用信息仍然是一大难题。</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smtClean="0">
              <a:latin typeface="微软雅黑" panose="020B0503020204020204" pitchFamily="34" charset="-122"/>
              <a:ea typeface="华康俪金黑W8(P)"/>
            </a:rPr>
            <a:t>快速获取信息</a:t>
          </a:r>
          <a:endParaRPr lang="zh-CN" altLang="en-US" sz="28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由于网络上缺乏有效监管，人人都可以发布信息，很多情况下难以保证信息的真实可靠</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2400" dirty="0" smtClean="0">
              <a:latin typeface="微软雅黑" panose="020B0503020204020204" pitchFamily="34" charset="-122"/>
              <a:ea typeface="华康俪金黑W8(P)"/>
            </a:rPr>
            <a:t>信息容易混淆</a:t>
          </a:r>
          <a:endParaRPr lang="zh-CN" altLang="en-US" sz="24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安全性难以保证，道高一尺魔高一丈，黑客们很容易将错误的信息混淆视听。</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400" dirty="0" smtClean="0">
              <a:latin typeface="微软雅黑" panose="020B0503020204020204" pitchFamily="34" charset="-122"/>
              <a:ea typeface="华康俪金黑W8(P)"/>
            </a:rPr>
            <a:t>真实度不高</a:t>
          </a:r>
          <a:endParaRPr lang="zh-CN" altLang="en-US" sz="24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开放性、动态性的互联网信息，用户如果要快捷地获取信息，仍然存在一定难度。</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53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custLinFactNeighborY="229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0F45481F-25B8-49AC-A5C1-2B677FC399B2}" type="presOf" srcId="{8164C08B-7FEA-49D1-8EDB-A34D4A5AE13A}" destId="{F4149E3D-D159-4E8D-9645-4C34100CAD08}" srcOrd="0" destOrd="0" presId="urn:microsoft.com/office/officeart/2005/8/layout/vList5"/>
    <dgm:cxn modelId="{1D625F22-20E0-4524-92A6-EA649D68B180}" type="presOf" srcId="{B6259541-DC05-42DE-803A-E680E08D6C9F}" destId="{E6E01B5A-8BEE-4FEC-8416-8610EF675C5F}" srcOrd="0" destOrd="0" presId="urn:microsoft.com/office/officeart/2005/8/layout/vList5"/>
    <dgm:cxn modelId="{CC2631FA-8677-430C-AC46-89A09B6E0908}" type="presOf" srcId="{2592691F-9E79-4BC0-87E5-69D7D698006D}" destId="{B384A40A-3548-4A73-A19D-621C79A2EA79}" srcOrd="0" destOrd="0" presId="urn:microsoft.com/office/officeart/2005/8/layout/vList5"/>
    <dgm:cxn modelId="{9D70EF03-7317-4741-B076-EB6FDEA2FCFE}" type="presOf" srcId="{9045D98D-C66A-48E7-A245-35B5957A7399}" destId="{D516C599-DE5A-42A2-88A9-704EB00499F1}" srcOrd="0" destOrd="0" presId="urn:microsoft.com/office/officeart/2005/8/layout/vList5"/>
    <dgm:cxn modelId="{08E1885A-87A9-48B9-9C08-7104B8C29385}" type="presOf" srcId="{A1E47C7B-F182-4DF4-A19B-69BAAE382931}" destId="{1F0D7FAF-2C3A-41BB-B40E-71733DC8AA53}" srcOrd="0" destOrd="0" presId="urn:microsoft.com/office/officeart/2005/8/layout/vList5"/>
    <dgm:cxn modelId="{4148D2E8-B71A-41CD-9D8E-C7C99BB5E265}" type="presOf" srcId="{E7B058C8-9F24-4425-9245-540C959E25B2}" destId="{988D9766-81DD-42EA-8025-F35CE451537D}"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4997BFF5-1EC9-426D-B030-5231B5A638C4}" type="presOf" srcId="{22B677B6-3E43-4154-B276-2F0542B27522}" destId="{C36456F2-C104-49EC-A4F4-9E741C50E5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F9AD5C7C-0ADD-452D-AFD0-4D3813A4CDAC}" type="presOf" srcId="{0D7B64AF-E89E-4F47-93DF-875AC7EA9F80}" destId="{5E312260-BB8C-4259-9A9A-07FD49D660DE}" srcOrd="0" destOrd="0" presId="urn:microsoft.com/office/officeart/2005/8/layout/vList5"/>
    <dgm:cxn modelId="{E7DFB7B2-4857-4F10-88D8-6BFEC8D066EF}" type="presOf" srcId="{7B82EDC0-28C3-4FE7-9893-B4115506E30C}" destId="{1AF1258D-7D71-462E-899A-895332038374}"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E4931202-E6BE-4BC8-B65B-11D412988295}" srcId="{7B82EDC0-28C3-4FE7-9893-B4115506E30C}" destId="{B6259541-DC05-42DE-803A-E680E08D6C9F}" srcOrd="3" destOrd="0" parTransId="{37D6F386-8381-4B6F-978B-E137AE3DF9AA}" sibTransId="{268DB079-41ED-404F-B186-2A61D37917A2}"/>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ACCD2F28-22F2-44D6-AE16-5A29EDD7F34D}" srcId="{7B82EDC0-28C3-4FE7-9893-B4115506E30C}" destId="{E7B058C8-9F24-4425-9245-540C959E25B2}" srcOrd="1" destOrd="0" parTransId="{C930D84C-0E90-4901-8249-526B90587C3A}" sibTransId="{C1CB44BA-B18A-4102-8277-02BDC5534532}"/>
    <dgm:cxn modelId="{0E27294B-D241-4242-A5D4-BAB975F1D3DA}" srcId="{B6259541-DC05-42DE-803A-E680E08D6C9F}" destId="{A1E47C7B-F182-4DF4-A19B-69BAAE382931}" srcOrd="0" destOrd="0" parTransId="{719D88D6-1635-491E-8C93-A79FE7CA5E24}" sibTransId="{6051CE2A-AC3B-4295-AD33-637560233BA3}"/>
    <dgm:cxn modelId="{5D9F3459-DB64-4B3B-8911-349214DAEA01}" type="presParOf" srcId="{1AF1258D-7D71-462E-899A-895332038374}" destId="{464B684D-6A54-4966-A942-B64EFDFA3F3A}" srcOrd="0" destOrd="0" presId="urn:microsoft.com/office/officeart/2005/8/layout/vList5"/>
    <dgm:cxn modelId="{040BC7C3-BE00-4FB8-B2FB-4328FFF5F8A0}" type="presParOf" srcId="{464B684D-6A54-4966-A942-B64EFDFA3F3A}" destId="{F4149E3D-D159-4E8D-9645-4C34100CAD08}" srcOrd="0" destOrd="0" presId="urn:microsoft.com/office/officeart/2005/8/layout/vList5"/>
    <dgm:cxn modelId="{BF79A319-EDEC-455C-AF29-B892BDC7B6CA}" type="presParOf" srcId="{464B684D-6A54-4966-A942-B64EFDFA3F3A}" destId="{5E312260-BB8C-4259-9A9A-07FD49D660DE}" srcOrd="1" destOrd="0" presId="urn:microsoft.com/office/officeart/2005/8/layout/vList5"/>
    <dgm:cxn modelId="{D27C6448-55C1-41D8-921B-E198DF534EEB}" type="presParOf" srcId="{1AF1258D-7D71-462E-899A-895332038374}" destId="{B15E52DD-BF95-48EF-83BF-64D9AE8A1181}" srcOrd="1" destOrd="0" presId="urn:microsoft.com/office/officeart/2005/8/layout/vList5"/>
    <dgm:cxn modelId="{1B97CF4B-C0D3-480D-ACA9-1DFB59688717}" type="presParOf" srcId="{1AF1258D-7D71-462E-899A-895332038374}" destId="{561821EA-E295-47E4-A7EF-0FAE72E8F842}" srcOrd="2" destOrd="0" presId="urn:microsoft.com/office/officeart/2005/8/layout/vList5"/>
    <dgm:cxn modelId="{EDD7AC4C-2436-43EC-B0F5-5151722D12F2}" type="presParOf" srcId="{561821EA-E295-47E4-A7EF-0FAE72E8F842}" destId="{988D9766-81DD-42EA-8025-F35CE451537D}" srcOrd="0" destOrd="0" presId="urn:microsoft.com/office/officeart/2005/8/layout/vList5"/>
    <dgm:cxn modelId="{E05939B2-013D-40DD-AD35-76D088CD4706}" type="presParOf" srcId="{561821EA-E295-47E4-A7EF-0FAE72E8F842}" destId="{C36456F2-C104-49EC-A4F4-9E741C50E57D}" srcOrd="1" destOrd="0" presId="urn:microsoft.com/office/officeart/2005/8/layout/vList5"/>
    <dgm:cxn modelId="{676AB133-8646-47B2-8075-83F1B21D91D4}" type="presParOf" srcId="{1AF1258D-7D71-462E-899A-895332038374}" destId="{84D8518D-A12B-4BCA-84D3-1E1FB4A6F4BC}" srcOrd="3" destOrd="0" presId="urn:microsoft.com/office/officeart/2005/8/layout/vList5"/>
    <dgm:cxn modelId="{7871CA46-5FA8-4923-B601-36324A182F76}" type="presParOf" srcId="{1AF1258D-7D71-462E-899A-895332038374}" destId="{2D02B444-8067-4F2B-BE1C-FB30DFA33E38}" srcOrd="4" destOrd="0" presId="urn:microsoft.com/office/officeart/2005/8/layout/vList5"/>
    <dgm:cxn modelId="{3E182B55-7FEA-4F09-B8B7-5EE673DCB101}" type="presParOf" srcId="{2D02B444-8067-4F2B-BE1C-FB30DFA33E38}" destId="{D516C599-DE5A-42A2-88A9-704EB00499F1}" srcOrd="0" destOrd="0" presId="urn:microsoft.com/office/officeart/2005/8/layout/vList5"/>
    <dgm:cxn modelId="{CEBC2919-C6D3-4F5D-ABB2-ABD58B8CA0FC}" type="presParOf" srcId="{2D02B444-8067-4F2B-BE1C-FB30DFA33E38}" destId="{B384A40A-3548-4A73-A19D-621C79A2EA79}" srcOrd="1" destOrd="0" presId="urn:microsoft.com/office/officeart/2005/8/layout/vList5"/>
    <dgm:cxn modelId="{95BB2D13-5BDE-42C3-BCA7-FB367667A1C7}" type="presParOf" srcId="{1AF1258D-7D71-462E-899A-895332038374}" destId="{7087A52F-0B29-4C33-8A51-37C6BDA8202E}" srcOrd="5" destOrd="0" presId="urn:microsoft.com/office/officeart/2005/8/layout/vList5"/>
    <dgm:cxn modelId="{46B29DC4-6274-4273-8355-D60CAB10DFA2}" type="presParOf" srcId="{1AF1258D-7D71-462E-899A-895332038374}" destId="{1B00E73A-0AF2-4D6F-8F6F-ABCEAF64862F}" srcOrd="6" destOrd="0" presId="urn:microsoft.com/office/officeart/2005/8/layout/vList5"/>
    <dgm:cxn modelId="{0AAFD82B-8025-4C89-884E-68692F6375EE}" type="presParOf" srcId="{1B00E73A-0AF2-4D6F-8F6F-ABCEAF64862F}" destId="{E6E01B5A-8BEE-4FEC-8416-8610EF675C5F}" srcOrd="0" destOrd="0" presId="urn:microsoft.com/office/officeart/2005/8/layout/vList5"/>
    <dgm:cxn modelId="{14BA275E-8F61-4D88-9C30-4A8E6B482EF9}"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344855" y="-3038492"/>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数据爆发式增长所造成的狂潮困扰着用户，从中提取有用信息仍然是一大难题。</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3202610" y="143446"/>
        <a:ext cx="7057920" cy="733735"/>
      </dsp:txXfrm>
    </dsp:sp>
    <dsp:sp modelId="{F4149E3D-D159-4E8D-9645-4C34100CAD08}">
      <dsp:nvSpPr>
        <dsp:cNvPr id="0" name=""/>
        <dsp:cNvSpPr/>
      </dsp:nvSpPr>
      <dsp:spPr>
        <a:xfrm>
          <a:off x="772750" y="2113"/>
          <a:ext cx="2429859"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endParaRPr lang="zh-CN" altLang="en-US" sz="3600" kern="1200" dirty="0">
            <a:latin typeface="微软雅黑" panose="020B0503020204020204" pitchFamily="34" charset="-122"/>
            <a:ea typeface="华康俪金黑W8(P)"/>
          </a:endParaRPr>
        </a:p>
      </dsp:txBody>
      <dsp:txXfrm>
        <a:off x="822367" y="51730"/>
        <a:ext cx="2330625" cy="917167"/>
      </dsp:txXfrm>
    </dsp:sp>
    <dsp:sp modelId="{C36456F2-C104-49EC-A4F4-9E741C50E57D}">
      <dsp:nvSpPr>
        <dsp:cNvPr id="0" name=""/>
        <dsp:cNvSpPr/>
      </dsp:nvSpPr>
      <dsp:spPr>
        <a:xfrm rot="5400000">
          <a:off x="6361903" y="-1971271"/>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开放性、动态性的互联网信息，用户如果要快捷地获取信息，仍然存在一定难度。</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3219658" y="1210667"/>
        <a:ext cx="7057920" cy="733735"/>
      </dsp:txXfrm>
    </dsp:sp>
    <dsp:sp modelId="{988D9766-81DD-42EA-8025-F35CE451537D}">
      <dsp:nvSpPr>
        <dsp:cNvPr id="0" name=""/>
        <dsp:cNvSpPr/>
      </dsp:nvSpPr>
      <dsp:spPr>
        <a:xfrm>
          <a:off x="772750" y="1069334"/>
          <a:ext cx="2446906"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华康俪金黑W8(P)"/>
            </a:rPr>
            <a:t>快速获取信息</a:t>
          </a:r>
          <a:endParaRPr lang="zh-CN" altLang="en-US" sz="2800" kern="1200" dirty="0">
            <a:latin typeface="微软雅黑" panose="020B0503020204020204" pitchFamily="34" charset="-122"/>
            <a:ea typeface="华康俪金黑W8(P)"/>
          </a:endParaRPr>
        </a:p>
      </dsp:txBody>
      <dsp:txXfrm>
        <a:off x="822367" y="1118951"/>
        <a:ext cx="2347672" cy="917167"/>
      </dsp:txXfrm>
    </dsp:sp>
    <dsp:sp modelId="{B384A40A-3548-4A73-A19D-621C79A2EA79}">
      <dsp:nvSpPr>
        <dsp:cNvPr id="0" name=""/>
        <dsp:cNvSpPr/>
      </dsp:nvSpPr>
      <dsp:spPr>
        <a:xfrm rot="5400000">
          <a:off x="6331960" y="-885396"/>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由于网络上缺乏有效监管，人人都可以发布信息，很多情况下难以保证信息的真实可靠</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3189715" y="2296542"/>
        <a:ext cx="7057920" cy="733735"/>
      </dsp:txXfrm>
    </dsp:sp>
    <dsp:sp modelId="{D516C599-DE5A-42A2-88A9-704EB00499F1}">
      <dsp:nvSpPr>
        <dsp:cNvPr id="0" name=""/>
        <dsp:cNvSpPr/>
      </dsp:nvSpPr>
      <dsp:spPr>
        <a:xfrm>
          <a:off x="772750" y="2136556"/>
          <a:ext cx="2416963"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华康俪金黑W8(P)"/>
            </a:rPr>
            <a:t>真实度不高</a:t>
          </a:r>
          <a:endParaRPr lang="zh-CN" altLang="en-US" sz="2400" kern="1200" dirty="0">
            <a:latin typeface="微软雅黑" panose="020B0503020204020204" pitchFamily="34" charset="-122"/>
            <a:ea typeface="华康俪金黑W8(P)"/>
          </a:endParaRPr>
        </a:p>
      </dsp:txBody>
      <dsp:txXfrm>
        <a:off x="822367" y="2186173"/>
        <a:ext cx="2317729" cy="917167"/>
      </dsp:txXfrm>
    </dsp:sp>
    <dsp:sp modelId="{1F0D7FAF-2C3A-41BB-B40E-71733DC8AA53}">
      <dsp:nvSpPr>
        <dsp:cNvPr id="0" name=""/>
        <dsp:cNvSpPr/>
      </dsp:nvSpPr>
      <dsp:spPr>
        <a:xfrm rot="5400000">
          <a:off x="6327528" y="163172"/>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安全性难以保证，道高一尺魔高一丈，黑客们很容易将错误的信息混淆视听。</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3185283" y="3345111"/>
        <a:ext cx="7057920" cy="733735"/>
      </dsp:txXfrm>
    </dsp:sp>
    <dsp:sp modelId="{E6E01B5A-8BEE-4FEC-8416-8610EF675C5F}">
      <dsp:nvSpPr>
        <dsp:cNvPr id="0" name=""/>
        <dsp:cNvSpPr/>
      </dsp:nvSpPr>
      <dsp:spPr>
        <a:xfrm>
          <a:off x="772750" y="3203778"/>
          <a:ext cx="2412532"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华康俪金黑W8(P)"/>
            </a:rPr>
            <a:t>信息容易混淆</a:t>
          </a:r>
          <a:endParaRPr lang="zh-CN" altLang="en-US" sz="2400" kern="1200" dirty="0">
            <a:latin typeface="微软雅黑" panose="020B0503020204020204" pitchFamily="34" charset="-122"/>
            <a:ea typeface="华康俪金黑W8(P)"/>
          </a:endParaRPr>
        </a:p>
      </dsp:txBody>
      <dsp:txXfrm>
        <a:off x="822367" y="3253395"/>
        <a:ext cx="2313298" cy="9171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2017/4/1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12</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13</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14</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15</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16</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18</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22</a:t>
            </a:fld>
            <a:endParaRPr lang="zh-CN" altLang="en-US"/>
          </a:p>
        </p:txBody>
      </p:sp>
    </p:spTree>
    <p:extLst>
      <p:ext uri="{BB962C8B-B14F-4D97-AF65-F5344CB8AC3E}">
        <p14:creationId xmlns:p14="http://schemas.microsoft.com/office/powerpoint/2010/main" val="484670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28</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52400" y="-14515"/>
            <a:ext cx="11504149" cy="6872515"/>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3586250" y="1245799"/>
            <a:ext cx="648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608110" y="1405008"/>
            <a:ext cx="613339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8067051" y="4699001"/>
            <a:ext cx="4124950"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jpe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6.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3.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60.jpe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6.xml"/><Relationship Id="rId16" Type="http://schemas.openxmlformats.org/officeDocument/2006/relationships/image" Target="../media/image51.png"/><Relationship Id="rId20"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61.jpeg"/><Relationship Id="rId9" Type="http://schemas.openxmlformats.org/officeDocument/2006/relationships/image" Target="../media/image44.png"/><Relationship Id="rId1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16.png"/><Relationship Id="rId3" Type="http://schemas.openxmlformats.org/officeDocument/2006/relationships/image" Target="../media/image40.png"/><Relationship Id="rId21" Type="http://schemas.openxmlformats.org/officeDocument/2006/relationships/image" Target="../media/image66.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3.png"/><Relationship Id="rId20"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6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70.jpe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69.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71.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72.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73.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75.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74.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76.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77.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78.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16.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9.xml"/><Relationship Id="rId16" Type="http://schemas.openxmlformats.org/officeDocument/2006/relationships/image" Target="../media/image53.png"/><Relationship Id="rId20"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6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79.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diagramLayout" Target="../diagrams/layout1.xml"/><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diagramData" Target="../diagrams/data1.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44.png"/><Relationship Id="rId5" Type="http://schemas.openxmlformats.org/officeDocument/2006/relationships/diagramColors" Target="../diagrams/colors1.xml"/><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diagramQuickStyle" Target="../diagrams/quickStyle1.xml"/><Relationship Id="rId9" Type="http://schemas.openxmlformats.org/officeDocument/2006/relationships/image" Target="../media/image42.png"/><Relationship Id="rId1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oleObject" Target="../embeddings/oleObject1.bin"/><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slideLayout" Target="../slideLayouts/slideLayout1.xml"/><Relationship Id="rId16" Type="http://schemas.openxmlformats.org/officeDocument/2006/relationships/image" Target="../media/image53.png"/><Relationship Id="rId1" Type="http://schemas.openxmlformats.org/officeDocument/2006/relationships/vmlDrawing" Target="../drawings/vmlDrawing1.v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80.emf"/><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81.emf"/><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oleObject" Target="../embeddings/oleObject2.bin"/><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slideLayout" Target="../slideLayouts/slideLayout1.xml"/><Relationship Id="rId16" Type="http://schemas.openxmlformats.org/officeDocument/2006/relationships/image" Target="../media/image53.png"/><Relationship Id="rId20" Type="http://schemas.openxmlformats.org/officeDocument/2006/relationships/image" Target="../media/image83.png"/><Relationship Id="rId1" Type="http://schemas.openxmlformats.org/officeDocument/2006/relationships/vmlDrawing" Target="../drawings/vmlDrawing2.v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82.emf"/><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29.jpeg"/><Relationship Id="rId3" Type="http://schemas.openxmlformats.org/officeDocument/2006/relationships/image" Target="../media/image3.png"/><Relationship Id="rId7" Type="http://schemas.openxmlformats.org/officeDocument/2006/relationships/image" Target="../media/image21.png"/><Relationship Id="rId12" Type="http://schemas.openxmlformats.org/officeDocument/2006/relationships/image" Target="../media/image25.png"/><Relationship Id="rId17" Type="http://schemas.openxmlformats.org/officeDocument/2006/relationships/image" Target="../media/image18.gif"/><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gif"/><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gif"/><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gif"/><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gif"/><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gif"/><Relationship Id="rId1" Type="http://schemas.openxmlformats.org/officeDocument/2006/relationships/slideLayout" Target="../slideLayouts/slideLayout1.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59317"/>
            <a:ext cx="12192000" cy="155220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1"/>
          </a:p>
        </p:txBody>
      </p:sp>
      <p:sp>
        <p:nvSpPr>
          <p:cNvPr id="70" name="文本框 69"/>
          <p:cNvSpPr txBox="1"/>
          <p:nvPr/>
        </p:nvSpPr>
        <p:spPr>
          <a:xfrm>
            <a:off x="2510807" y="4683003"/>
            <a:ext cx="7333535" cy="1015663"/>
          </a:xfrm>
          <a:prstGeom prst="rect">
            <a:avLst/>
          </a:prstGeom>
          <a:noFill/>
        </p:spPr>
        <p:txBody>
          <a:bodyPr wrap="square" rtlCol="0">
            <a:spAutoFit/>
          </a:bodyPr>
          <a:lstStyle/>
          <a:p>
            <a:pPr algn="dist"/>
            <a:r>
              <a:rPr lang="zh-CN" altLang="en-US" sz="6000" dirty="0" smtClean="0">
                <a:solidFill>
                  <a:schemeClr val="bg1"/>
                </a:solidFill>
                <a:latin typeface="方正粗宋简体" panose="03000509000000000000" pitchFamily="65" charset="-122"/>
                <a:ea typeface="方正粗宋简体" panose="03000509000000000000" pitchFamily="65" charset="-122"/>
              </a:rPr>
              <a:t>网络信息内容安全</a:t>
            </a:r>
            <a:endParaRPr lang="zh-CN" altLang="en-US" sz="6000" dirty="0">
              <a:solidFill>
                <a:schemeClr val="bg1"/>
              </a:solidFill>
              <a:latin typeface="方正粗宋简体" panose="03000509000000000000" pitchFamily="65" charset="-122"/>
              <a:ea typeface="方正粗宋简体" panose="03000509000000000000" pitchFamily="65" charset="-122"/>
            </a:endParaRPr>
          </a:p>
        </p:txBody>
      </p:sp>
      <p:sp>
        <p:nvSpPr>
          <p:cNvPr id="71" name="文本框 70"/>
          <p:cNvSpPr txBox="1"/>
          <p:nvPr/>
        </p:nvSpPr>
        <p:spPr>
          <a:xfrm>
            <a:off x="2710197" y="5624090"/>
            <a:ext cx="7086167" cy="554126"/>
          </a:xfrm>
          <a:prstGeom prst="rect">
            <a:avLst/>
          </a:prstGeom>
          <a:noFill/>
        </p:spPr>
        <p:txBody>
          <a:bodyPr wrap="square" rtlCol="0">
            <a:spAutoFit/>
          </a:bodyPr>
          <a:lstStyle/>
          <a:p>
            <a:pPr algn="dist"/>
            <a:r>
              <a:rPr lang="zh-CN" altLang="en-US" sz="3001" dirty="0" smtClean="0">
                <a:latin typeface="微软雅黑" pitchFamily="34" charset="-122"/>
                <a:ea typeface="微软雅黑" pitchFamily="34" charset="-122"/>
              </a:rPr>
              <a:t>第二章   网络信息的</a:t>
            </a:r>
            <a:r>
              <a:rPr lang="zh-CN" altLang="en-US" sz="3001" dirty="0">
                <a:latin typeface="微软雅黑" pitchFamily="34" charset="-122"/>
                <a:ea typeface="微软雅黑" pitchFamily="34" charset="-122"/>
              </a:rPr>
              <a:t>获取</a:t>
            </a:r>
          </a:p>
        </p:txBody>
      </p:sp>
      <p:sp>
        <p:nvSpPr>
          <p:cNvPr id="102" name="文本框 101"/>
          <p:cNvSpPr txBox="1"/>
          <p:nvPr/>
        </p:nvSpPr>
        <p:spPr>
          <a:xfrm>
            <a:off x="3689505" y="6349289"/>
            <a:ext cx="4223463" cy="461665"/>
          </a:xfrm>
          <a:prstGeom prst="rect">
            <a:avLst/>
          </a:prstGeom>
          <a:noFill/>
        </p:spPr>
        <p:txBody>
          <a:bodyPr wrap="square" rtlCol="0">
            <a:spAutoFit/>
          </a:bodyPr>
          <a:lstStyle/>
          <a:p>
            <a:pPr algn="ctr"/>
            <a:r>
              <a:rPr lang="zh-CN" altLang="en-US" sz="2400" dirty="0" smtClean="0">
                <a:solidFill>
                  <a:schemeClr val="bg2">
                    <a:lumMod val="10000"/>
                  </a:schemeClr>
                </a:solidFill>
                <a:latin typeface="黑体" pitchFamily="49" charset="-122"/>
                <a:ea typeface="黑体" pitchFamily="49" charset="-122"/>
              </a:rPr>
              <a:t>西北工业大学  杨黎斌</a:t>
            </a:r>
            <a:endParaRPr lang="zh-CN" altLang="en-US" sz="2400" dirty="0">
              <a:solidFill>
                <a:schemeClr val="bg2">
                  <a:lumMod val="10000"/>
                </a:schemeClr>
              </a:solidFill>
              <a:latin typeface="黑体" pitchFamily="49" charset="-122"/>
              <a:ea typeface="黑体" pitchFamily="49" charset="-122"/>
            </a:endParaRPr>
          </a:p>
        </p:txBody>
      </p:sp>
      <p:grpSp>
        <p:nvGrpSpPr>
          <p:cNvPr id="18" name="组合 17"/>
          <p:cNvGrpSpPr/>
          <p:nvPr/>
        </p:nvGrpSpPr>
        <p:grpSpPr>
          <a:xfrm>
            <a:off x="1921216" y="192860"/>
            <a:ext cx="8579793" cy="3265984"/>
            <a:chOff x="1921216" y="192860"/>
            <a:chExt cx="8579793" cy="3265984"/>
          </a:xfrm>
        </p:grpSpPr>
        <p:grpSp>
          <p:nvGrpSpPr>
            <p:cNvPr id="7188" name="组合 7187"/>
            <p:cNvGrpSpPr/>
            <p:nvPr/>
          </p:nvGrpSpPr>
          <p:grpSpPr>
            <a:xfrm rot="20997101">
              <a:off x="4594305" y="192860"/>
              <a:ext cx="659781" cy="793569"/>
              <a:chOff x="9397113" y="1572484"/>
              <a:chExt cx="739439" cy="900000"/>
            </a:xfrm>
          </p:grpSpPr>
          <p:pic>
            <p:nvPicPr>
              <p:cNvPr id="7168" name="图片 7167"/>
              <p:cNvPicPr>
                <a:picLocks noChangeAspect="1"/>
              </p:cNvPicPr>
              <p:nvPr/>
            </p:nvPicPr>
            <p:blipFill rotWithShape="1">
              <a:blip r:embed="rId3">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25" name="椭圆 2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89" name="组合 7188"/>
            <p:cNvGrpSpPr/>
            <p:nvPr/>
          </p:nvGrpSpPr>
          <p:grpSpPr>
            <a:xfrm rot="2455872">
              <a:off x="9545795" y="1200076"/>
              <a:ext cx="659781" cy="793569"/>
              <a:chOff x="8752405" y="680495"/>
              <a:chExt cx="739439" cy="900000"/>
            </a:xfrm>
          </p:grpSpPr>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26" name="椭圆 25"/>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90" name="组合 7189"/>
            <p:cNvGrpSpPr/>
            <p:nvPr/>
          </p:nvGrpSpPr>
          <p:grpSpPr>
            <a:xfrm rot="20539373">
              <a:off x="3895784" y="1063209"/>
              <a:ext cx="642436" cy="793569"/>
              <a:chOff x="7798300" y="2128176"/>
              <a:chExt cx="720000" cy="900000"/>
            </a:xfrm>
          </p:grpSpPr>
          <p:pic>
            <p:nvPicPr>
              <p:cNvPr id="7175" name="图片 7174"/>
              <p:cNvPicPr>
                <a:picLocks noChangeAspect="1"/>
              </p:cNvPicPr>
              <p:nvPr/>
            </p:nvPicPr>
            <p:blipFill rotWithShape="1">
              <a:blip r:embed="rId5">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34" name="椭圆 33"/>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91" name="组合 7190"/>
            <p:cNvGrpSpPr/>
            <p:nvPr/>
          </p:nvGrpSpPr>
          <p:grpSpPr>
            <a:xfrm rot="622440">
              <a:off x="6993372" y="431407"/>
              <a:ext cx="643355" cy="793569"/>
              <a:chOff x="5457544" y="2382484"/>
              <a:chExt cx="721030" cy="900000"/>
            </a:xfrm>
          </p:grpSpPr>
          <p:pic>
            <p:nvPicPr>
              <p:cNvPr id="7171" name="图片 71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37" name="椭圆 36"/>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20351331">
              <a:off x="2777184" y="624184"/>
              <a:ext cx="642436" cy="793569"/>
              <a:chOff x="3277182" y="773323"/>
              <a:chExt cx="720000" cy="900000"/>
            </a:xfrm>
          </p:grpSpPr>
          <p:sp>
            <p:nvSpPr>
              <p:cNvPr id="45" name="椭圆 44"/>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7173" name="组合 7172"/>
            <p:cNvGrpSpPr/>
            <p:nvPr/>
          </p:nvGrpSpPr>
          <p:grpSpPr>
            <a:xfrm rot="1912890">
              <a:off x="8324851" y="1445561"/>
              <a:ext cx="648427" cy="793569"/>
              <a:chOff x="5384758" y="1250900"/>
              <a:chExt cx="726714" cy="900000"/>
            </a:xfrm>
          </p:grpSpPr>
          <p:sp>
            <p:nvSpPr>
              <p:cNvPr id="36" name="椭圆 35"/>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7176" name="组合 7175"/>
            <p:cNvGrpSpPr/>
            <p:nvPr/>
          </p:nvGrpSpPr>
          <p:grpSpPr>
            <a:xfrm rot="1354213">
              <a:off x="7257146" y="1255327"/>
              <a:ext cx="642436" cy="793569"/>
              <a:chOff x="3639753" y="2488176"/>
              <a:chExt cx="720000" cy="900000"/>
            </a:xfrm>
          </p:grpSpPr>
          <p:sp>
            <p:nvSpPr>
              <p:cNvPr id="46" name="椭圆 45"/>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7172" name="组合 7171"/>
            <p:cNvGrpSpPr/>
            <p:nvPr/>
          </p:nvGrpSpPr>
          <p:grpSpPr>
            <a:xfrm rot="19874646">
              <a:off x="3299688" y="1751721"/>
              <a:ext cx="647730" cy="793569"/>
              <a:chOff x="4707387" y="271511"/>
              <a:chExt cx="725933" cy="900000"/>
            </a:xfrm>
          </p:grpSpPr>
          <p:sp>
            <p:nvSpPr>
              <p:cNvPr id="24" name="椭圆 23"/>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7174" name="组合 7173"/>
            <p:cNvGrpSpPr/>
            <p:nvPr/>
          </p:nvGrpSpPr>
          <p:grpSpPr>
            <a:xfrm rot="19414460">
              <a:off x="2170159" y="2542950"/>
              <a:ext cx="647456" cy="793569"/>
              <a:chOff x="4355614" y="1671769"/>
              <a:chExt cx="725626" cy="900000"/>
            </a:xfrm>
          </p:grpSpPr>
          <p:sp>
            <p:nvSpPr>
              <p:cNvPr id="41" name="椭圆 40"/>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图片 71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7182" name="组合 7181"/>
            <p:cNvGrpSpPr/>
            <p:nvPr/>
          </p:nvGrpSpPr>
          <p:grpSpPr>
            <a:xfrm rot="3261331">
              <a:off x="8917619" y="2218585"/>
              <a:ext cx="645495" cy="803045"/>
              <a:chOff x="6534782" y="2204846"/>
              <a:chExt cx="732066" cy="900000"/>
            </a:xfrm>
          </p:grpSpPr>
          <p:sp>
            <p:nvSpPr>
              <p:cNvPr id="35" name="椭圆 34"/>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7" name="图片 717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7184" name="组合 7183"/>
            <p:cNvGrpSpPr/>
            <p:nvPr/>
          </p:nvGrpSpPr>
          <p:grpSpPr>
            <a:xfrm rot="1881527">
              <a:off x="8519801" y="497692"/>
              <a:ext cx="646830" cy="793569"/>
              <a:chOff x="5993772" y="258109"/>
              <a:chExt cx="724925" cy="900000"/>
            </a:xfrm>
          </p:grpSpPr>
          <p:sp>
            <p:nvSpPr>
              <p:cNvPr id="33" name="椭圆 32"/>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9" name="图片 717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7186" name="组合 7185"/>
            <p:cNvGrpSpPr/>
            <p:nvPr/>
          </p:nvGrpSpPr>
          <p:grpSpPr>
            <a:xfrm rot="3066563">
              <a:off x="9781605" y="2529217"/>
              <a:ext cx="635764" cy="803045"/>
              <a:chOff x="8806213" y="2910111"/>
              <a:chExt cx="721030" cy="900000"/>
            </a:xfrm>
          </p:grpSpPr>
          <p:sp>
            <p:nvSpPr>
              <p:cNvPr id="2" name="椭圆 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80" name="图片 717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7183" name="组合 7182"/>
            <p:cNvGrpSpPr/>
            <p:nvPr/>
          </p:nvGrpSpPr>
          <p:grpSpPr>
            <a:xfrm rot="20849518">
              <a:off x="4617491" y="1468461"/>
              <a:ext cx="644890" cy="793569"/>
              <a:chOff x="7330781" y="818297"/>
              <a:chExt cx="722751" cy="900000"/>
            </a:xfrm>
          </p:grpSpPr>
          <p:sp>
            <p:nvSpPr>
              <p:cNvPr id="27" name="椭圆 26"/>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81" name="图片 718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7185" name="组合 7184"/>
            <p:cNvGrpSpPr/>
            <p:nvPr/>
          </p:nvGrpSpPr>
          <p:grpSpPr>
            <a:xfrm rot="19756194">
              <a:off x="1921216" y="1486339"/>
              <a:ext cx="653202" cy="793569"/>
              <a:chOff x="2213446" y="1768419"/>
              <a:chExt cx="732066" cy="900000"/>
            </a:xfrm>
          </p:grpSpPr>
          <p:pic>
            <p:nvPicPr>
              <p:cNvPr id="7178" name="图片 71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66" name="椭圆 65"/>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193" name="直接连接符 7192"/>
            <p:cNvCxnSpPr>
              <a:stCxn id="24"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66"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5"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4"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1"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27"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7"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46"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33"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36"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26"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35"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2" name="图片 7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619415" y="1218407"/>
            <a:ext cx="954000" cy="954000"/>
          </a:xfrm>
          <a:prstGeom prst="rect">
            <a:avLst/>
          </a:prstGeom>
        </p:spPr>
      </p:pic>
      <p:pic>
        <p:nvPicPr>
          <p:cNvPr id="74" name="Picture 5" descr="“大数据时代 安全”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215611" y="3431136"/>
            <a:ext cx="1776150" cy="1055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259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7334251"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2</a:t>
            </a:r>
            <a:r>
              <a:rPr lang="en-US" altLang="zh-CN"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 </a:t>
            </a:r>
            <a:r>
              <a:rPr lang="zh-CN" altLang="en-US"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网络媒体信息获取</a:t>
            </a:r>
            <a:endPar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957397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3877985" cy="1077218"/>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理想的网络媒体</a:t>
            </a:r>
            <a:r>
              <a:rPr lang="zh-CN" altLang="en-US" dirty="0" smtClean="0"/>
              <a:t>信息</a:t>
            </a:r>
            <a:endParaRPr lang="en-US" altLang="zh-CN" dirty="0" smtClean="0"/>
          </a:p>
          <a:p>
            <a:r>
              <a:rPr lang="zh-CN" altLang="en-US" dirty="0" smtClean="0"/>
              <a:t>获取</a:t>
            </a:r>
            <a:r>
              <a:rPr lang="zh-CN" altLang="en-US" dirty="0"/>
              <a:t>流程</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初始</a:t>
            </a:r>
            <a:r>
              <a:rPr lang="en-US" altLang="zh-CN" sz="1800" dirty="0" smtClean="0"/>
              <a:t>URL</a:t>
            </a:r>
            <a:r>
              <a:rPr lang="zh-CN" altLang="en-US" sz="1800" dirty="0"/>
              <a:t>集合</a:t>
            </a:r>
          </a:p>
        </p:txBody>
      </p:sp>
      <p:sp>
        <p:nvSpPr>
          <p:cNvPr id="83" name="文本框 14"/>
          <p:cNvSpPr txBox="1"/>
          <p:nvPr/>
        </p:nvSpPr>
        <p:spPr>
          <a:xfrm>
            <a:off x="1530369" y="3196620"/>
            <a:ext cx="3348086"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信息获取”</a:t>
            </a:r>
            <a:endParaRPr lang="zh-CN" altLang="en-US" sz="1800"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6340197"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信息解析</a:t>
            </a:r>
            <a:endParaRPr lang="zh-CN" altLang="en-US" sz="1800" dirty="0"/>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9" name="文本框 14"/>
          <p:cNvSpPr txBox="1"/>
          <p:nvPr/>
        </p:nvSpPr>
        <p:spPr>
          <a:xfrm>
            <a:off x="1495830" y="4588997"/>
            <a:ext cx="3348086"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信息判重</a:t>
            </a:r>
            <a:endParaRPr lang="zh-CN" altLang="en-US" sz="1800" dirty="0"/>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1" name="图片 170"/>
          <p:cNvPicPr/>
          <p:nvPr/>
        </p:nvPicPr>
        <p:blipFill>
          <a:blip r:embed="rId17">
            <a:extLst>
              <a:ext uri="{28A0092B-C50C-407E-A947-70E740481C1C}">
                <a14:useLocalDpi xmlns:a14="http://schemas.microsoft.com/office/drawing/2010/main" val="0"/>
              </a:ext>
            </a:extLst>
          </a:blip>
          <a:stretch>
            <a:fillRect/>
          </a:stretch>
        </p:blipFill>
        <p:spPr>
          <a:xfrm>
            <a:off x="5830799" y="2139379"/>
            <a:ext cx="5659134" cy="1818362"/>
          </a:xfrm>
          <a:prstGeom prst="rect">
            <a:avLst/>
          </a:prstGeom>
        </p:spPr>
      </p:pic>
      <p:sp>
        <p:nvSpPr>
          <p:cNvPr id="5" name="矩形 4"/>
          <p:cNvSpPr/>
          <p:nvPr/>
        </p:nvSpPr>
        <p:spPr>
          <a:xfrm>
            <a:off x="7067622" y="4179015"/>
            <a:ext cx="3185487" cy="369332"/>
          </a:xfrm>
          <a:prstGeom prst="rect">
            <a:avLst/>
          </a:prstGeom>
        </p:spPr>
        <p:txBody>
          <a:bodyPr wrap="none">
            <a:spAutoFit/>
          </a:bodyPr>
          <a:lstStyle/>
          <a:p>
            <a:r>
              <a:rPr lang="zh-CN" altLang="zh-CN" dirty="0">
                <a:latin typeface="微软雅黑" pitchFamily="34" charset="-122"/>
                <a:ea typeface="微软雅黑" pitchFamily="34" charset="-122"/>
              </a:rPr>
              <a:t>网络媒体信息获取的一般流程</a:t>
            </a:r>
          </a:p>
        </p:txBody>
      </p:sp>
    </p:spTree>
    <p:extLst>
      <p:ext uri="{BB962C8B-B14F-4D97-AF65-F5344CB8AC3E}">
        <p14:creationId xmlns:p14="http://schemas.microsoft.com/office/powerpoint/2010/main" val="2325712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3071675"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1. </a:t>
            </a:r>
            <a:r>
              <a:rPr lang="zh-CN" altLang="en-US" dirty="0" smtClean="0"/>
              <a:t>初始</a:t>
            </a:r>
            <a:r>
              <a:rPr lang="en-US" altLang="zh-CN" dirty="0"/>
              <a:t>URL</a:t>
            </a:r>
            <a:r>
              <a:rPr lang="zh-CN" altLang="en-US" dirty="0"/>
              <a:t>集合</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最初由搜索引擎研究人员提出</a:t>
            </a:r>
          </a:p>
        </p:txBody>
      </p:sp>
      <p:sp>
        <p:nvSpPr>
          <p:cNvPr id="83" name="文本框 14"/>
          <p:cNvSpPr txBox="1"/>
          <p:nvPr/>
        </p:nvSpPr>
        <p:spPr>
          <a:xfrm>
            <a:off x="1530369" y="3196620"/>
            <a:ext cx="3348086"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维护相当数量初始</a:t>
            </a:r>
            <a:r>
              <a:rPr lang="en-US" altLang="zh-CN" sz="1800" dirty="0"/>
              <a:t>URL</a:t>
            </a:r>
            <a:r>
              <a:rPr lang="zh-CN" altLang="en-US" sz="1800" dirty="0"/>
              <a:t>集合</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网页内嵌地址的递归操作</a:t>
            </a:r>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9" name="文本框 14"/>
          <p:cNvSpPr txBox="1"/>
          <p:nvPr/>
        </p:nvSpPr>
        <p:spPr>
          <a:xfrm>
            <a:off x="1495830" y="4588997"/>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形象地称为信息</a:t>
            </a:r>
            <a:r>
              <a:rPr lang="zh-CN" altLang="en-US" sz="1800" dirty="0" smtClean="0"/>
              <a:t>“种子”集合</a:t>
            </a:r>
            <a:endParaRPr lang="zh-CN" altLang="en-US" sz="1800" dirty="0"/>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513146" y="4707861"/>
            <a:ext cx="4339650" cy="369332"/>
          </a:xfrm>
          <a:prstGeom prst="rect">
            <a:avLst/>
          </a:prstGeom>
        </p:spPr>
        <p:txBody>
          <a:bodyPr wrap="none">
            <a:spAutoFit/>
          </a:bodyPr>
          <a:lstStyle/>
          <a:p>
            <a:r>
              <a:rPr lang="zh-CN" altLang="en-US" dirty="0">
                <a:latin typeface="微软雅黑" pitchFamily="34" charset="-122"/>
                <a:ea typeface="微软雅黑" pitchFamily="34" charset="-122"/>
              </a:rPr>
              <a:t>跟随网页内嵌链接逐级递归遍历互联网络</a:t>
            </a:r>
            <a:endParaRPr lang="zh-CN" altLang="zh-CN" dirty="0">
              <a:latin typeface="微软雅黑" pitchFamily="34" charset="-122"/>
              <a:ea typeface="微软雅黑" pitchFamily="34" charset="-122"/>
            </a:endParaRPr>
          </a:p>
        </p:txBody>
      </p:sp>
      <p:pic>
        <p:nvPicPr>
          <p:cNvPr id="163" name="图片 162"/>
          <p:cNvPicPr/>
          <p:nvPr/>
        </p:nvPicPr>
        <p:blipFill>
          <a:blip r:embed="rId18">
            <a:extLst>
              <a:ext uri="{28A0092B-C50C-407E-A947-70E740481C1C}">
                <a14:useLocalDpi xmlns:a14="http://schemas.microsoft.com/office/drawing/2010/main" val="0"/>
              </a:ext>
            </a:extLst>
          </a:blip>
          <a:stretch>
            <a:fillRect/>
          </a:stretch>
        </p:blipFill>
        <p:spPr>
          <a:xfrm>
            <a:off x="6178057" y="1857240"/>
            <a:ext cx="4330065" cy="2479675"/>
          </a:xfrm>
          <a:prstGeom prst="rect">
            <a:avLst/>
          </a:prstGeom>
        </p:spPr>
      </p:pic>
    </p:spTree>
    <p:extLst>
      <p:ext uri="{BB962C8B-B14F-4D97-AF65-F5344CB8AC3E}">
        <p14:creationId xmlns:p14="http://schemas.microsoft.com/office/powerpoint/2010/main" val="3355514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216597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2.</a:t>
            </a:r>
            <a:r>
              <a:rPr lang="zh-CN" altLang="en-US" dirty="0" smtClean="0"/>
              <a:t>信息获取</a:t>
            </a:r>
            <a:endParaRPr lang="zh-CN" altLang="en-US" dirty="0"/>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待获取内容协议解析</a:t>
            </a:r>
          </a:p>
        </p:txBody>
      </p:sp>
      <p:sp>
        <p:nvSpPr>
          <p:cNvPr id="83" name="文本框 14"/>
          <p:cNvSpPr txBox="1"/>
          <p:nvPr/>
        </p:nvSpPr>
        <p:spPr>
          <a:xfrm>
            <a:off x="1530369" y="3196620"/>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向信息发布网站请求所需内容</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接收来自网站的响应信息</a:t>
            </a:r>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9" name="文本框 14"/>
          <p:cNvSpPr txBox="1"/>
          <p:nvPr/>
        </p:nvSpPr>
        <p:spPr>
          <a:xfrm>
            <a:off x="1495830" y="4588997"/>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传递给后续的信息解析模块</a:t>
            </a:r>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322763" y="4599849"/>
            <a:ext cx="2621167" cy="369332"/>
          </a:xfrm>
          <a:prstGeom prst="rect">
            <a:avLst/>
          </a:prstGeom>
        </p:spPr>
        <p:txBody>
          <a:bodyPr wrap="none">
            <a:spAutoFit/>
          </a:bodyPr>
          <a:lstStyle/>
          <a:p>
            <a:r>
              <a:rPr lang="en-US" altLang="zh-CN" dirty="0">
                <a:latin typeface="微软雅黑" pitchFamily="34" charset="-122"/>
                <a:ea typeface="微软雅黑" pitchFamily="34" charset="-122"/>
              </a:rPr>
              <a:t>HTTP</a:t>
            </a:r>
            <a:r>
              <a:rPr lang="zh-CN" altLang="en-US" dirty="0">
                <a:latin typeface="微软雅黑" pitchFamily="34" charset="-122"/>
                <a:ea typeface="微软雅黑" pitchFamily="34" charset="-122"/>
              </a:rPr>
              <a:t>文本信息获取范例</a:t>
            </a:r>
            <a:endParaRPr lang="zh-CN" altLang="zh-CN" dirty="0">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13053" y="1884616"/>
            <a:ext cx="4819403" cy="227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2756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3108543"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t>3</a:t>
            </a:r>
            <a:r>
              <a:rPr lang="en-US" altLang="zh-CN" dirty="0" smtClean="0"/>
              <a:t>. </a:t>
            </a:r>
            <a:r>
              <a:rPr lang="zh-CN" altLang="en-US" dirty="0" smtClean="0"/>
              <a:t>信息内容解析</a:t>
            </a:r>
            <a:endParaRPr lang="zh-CN" altLang="en-US" dirty="0"/>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提取发布信息的主体内容</a:t>
            </a:r>
          </a:p>
        </p:txBody>
      </p:sp>
      <p:sp>
        <p:nvSpPr>
          <p:cNvPr id="83" name="文本框 14"/>
          <p:cNvSpPr txBox="1"/>
          <p:nvPr/>
        </p:nvSpPr>
        <p:spPr>
          <a:xfrm>
            <a:off x="1530369" y="3196620"/>
            <a:ext cx="3348086"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维护与网络</a:t>
            </a:r>
            <a:r>
              <a:rPr lang="zh-CN" altLang="en-US" sz="1800" dirty="0" smtClean="0"/>
              <a:t>内容的关键字段</a:t>
            </a:r>
            <a:endParaRPr lang="zh-CN" altLang="en-US" sz="1800"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内容转交至信息</a:t>
            </a:r>
            <a:r>
              <a:rPr lang="zh-CN" altLang="en-US" sz="1800" dirty="0"/>
              <a:t>判重模块</a:t>
            </a:r>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9" name="文本框 14"/>
          <p:cNvSpPr txBox="1"/>
          <p:nvPr/>
        </p:nvSpPr>
        <p:spPr>
          <a:xfrm>
            <a:off x="1495830" y="4588997"/>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关键</a:t>
            </a:r>
            <a:r>
              <a:rPr lang="zh-CN" altLang="en-US" sz="1800" dirty="0" smtClean="0"/>
              <a:t>字段存入信息库</a:t>
            </a:r>
            <a:endParaRPr lang="zh-CN" altLang="en-US" sz="1800" dirty="0"/>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855563" y="4707861"/>
            <a:ext cx="1569660" cy="369332"/>
          </a:xfrm>
          <a:prstGeom prst="rect">
            <a:avLst/>
          </a:prstGeom>
        </p:spPr>
        <p:txBody>
          <a:bodyPr wrap="none">
            <a:spAutoFit/>
          </a:bodyPr>
          <a:lstStyle/>
          <a:p>
            <a:r>
              <a:rPr lang="zh-CN" altLang="en-US" dirty="0">
                <a:latin typeface="微软雅黑" pitchFamily="34" charset="-122"/>
                <a:ea typeface="微软雅黑" pitchFamily="34" charset="-122"/>
              </a:rPr>
              <a:t>信息内容解析</a:t>
            </a:r>
          </a:p>
        </p:txBody>
      </p:sp>
      <p:pic>
        <p:nvPicPr>
          <p:cNvPr id="21506" name="Picture 2" descr="“网页内容解析”的图片搜索结果"/>
          <p:cNvPicPr>
            <a:picLocks noChangeAspect="1" noChangeArrowheads="1"/>
          </p:cNvPicPr>
          <p:nvPr/>
        </p:nvPicPr>
        <p:blipFill rotWithShape="1">
          <a:blip r:embed="rId18">
            <a:extLst>
              <a:ext uri="{28A0092B-C50C-407E-A947-70E740481C1C}">
                <a14:useLocalDpi xmlns:a14="http://schemas.microsoft.com/office/drawing/2010/main" val="0"/>
              </a:ext>
            </a:extLst>
          </a:blip>
          <a:srcRect l="7339" r="3887" b="5602"/>
          <a:stretch/>
        </p:blipFill>
        <p:spPr bwMode="auto">
          <a:xfrm>
            <a:off x="6362581" y="1604522"/>
            <a:ext cx="4828481" cy="28880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564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2287806"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4. </a:t>
            </a:r>
            <a:r>
              <a:rPr lang="zh-CN" altLang="en-US" dirty="0" smtClean="0"/>
              <a:t>信息判重</a:t>
            </a:r>
            <a:endParaRPr lang="zh-CN" altLang="en-US" dirty="0"/>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838695"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判定是否已获取内</a:t>
            </a:r>
            <a:r>
              <a:rPr lang="zh-CN" altLang="en-US" sz="1800" dirty="0"/>
              <a:t>嵌</a:t>
            </a:r>
            <a:r>
              <a:rPr lang="en-US" altLang="zh-CN" sz="1800" dirty="0" smtClean="0"/>
              <a:t>URL</a:t>
            </a:r>
            <a:r>
              <a:rPr lang="zh-CN" altLang="en-US" sz="1800" dirty="0" smtClean="0"/>
              <a:t>信息内容</a:t>
            </a:r>
            <a:endParaRPr lang="zh-CN" altLang="en-US" sz="1800" dirty="0"/>
          </a:p>
        </p:txBody>
      </p:sp>
      <p:sp>
        <p:nvSpPr>
          <p:cNvPr id="83" name="文本框 14"/>
          <p:cNvSpPr txBox="1"/>
          <p:nvPr/>
        </p:nvSpPr>
        <p:spPr>
          <a:xfrm>
            <a:off x="1530369" y="3060428"/>
            <a:ext cx="3348086" cy="70788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600" dirty="0"/>
              <a:t>若是，注明信息失效时间及最近修改时间的</a:t>
            </a:r>
            <a:r>
              <a:rPr lang="en-US" altLang="zh-CN" sz="1600" dirty="0"/>
              <a:t>URL</a:t>
            </a:r>
            <a:endParaRPr lang="zh-CN" altLang="en-US" sz="1600"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网络媒体信息获取一般流程</a:t>
            </a:r>
            <a:endParaRPr lang="zh-CN" altLang="en-US" dirty="0"/>
          </a:p>
          <a:p>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否则重启完整</a:t>
            </a:r>
            <a:r>
              <a:rPr lang="zh-CN" altLang="en-US" sz="1800" dirty="0"/>
              <a:t>的信息采集操作</a:t>
            </a:r>
          </a:p>
          <a:p>
            <a:endParaRPr lang="zh-CN" altLang="en-US" sz="1800" dirty="0"/>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933384" y="4740656"/>
            <a:ext cx="1107996" cy="369332"/>
          </a:xfrm>
          <a:prstGeom prst="rect">
            <a:avLst/>
          </a:prstGeom>
        </p:spPr>
        <p:txBody>
          <a:bodyPr wrap="none">
            <a:spAutoFit/>
          </a:bodyPr>
          <a:lstStyle/>
          <a:p>
            <a:r>
              <a:rPr lang="zh-CN" altLang="en-US" dirty="0" smtClean="0">
                <a:latin typeface="微软雅黑" pitchFamily="34" charset="-122"/>
                <a:ea typeface="微软雅黑" pitchFamily="34" charset="-122"/>
              </a:rPr>
              <a:t>信息判重</a:t>
            </a:r>
            <a:endParaRPr lang="zh-CN" altLang="en-US" dirty="0">
              <a:latin typeface="微软雅黑" pitchFamily="34" charset="-122"/>
              <a:ea typeface="微软雅黑" pitchFamily="34" charset="-122"/>
            </a:endParaRPr>
          </a:p>
        </p:txBody>
      </p:sp>
      <p:sp>
        <p:nvSpPr>
          <p:cNvPr id="4" name="矩形 3"/>
          <p:cNvSpPr/>
          <p:nvPr/>
        </p:nvSpPr>
        <p:spPr>
          <a:xfrm>
            <a:off x="1530369" y="4463657"/>
            <a:ext cx="2903359" cy="646331"/>
          </a:xfrm>
          <a:prstGeom prst="rect">
            <a:avLst/>
          </a:prstGeom>
        </p:spPr>
        <p:txBody>
          <a:bodyPr wrap="none">
            <a:spAutoFit/>
          </a:bodyPr>
          <a:lstStyle/>
          <a:p>
            <a:r>
              <a:rPr lang="zh-CN" altLang="en-US" dirty="0"/>
              <a:t>向</a:t>
            </a:r>
            <a:r>
              <a:rPr lang="zh-CN" altLang="en-US" sz="1600" dirty="0">
                <a:solidFill>
                  <a:schemeClr val="tx1">
                    <a:lumMod val="65000"/>
                    <a:lumOff val="35000"/>
                  </a:schemeClr>
                </a:solidFill>
                <a:latin typeface="微软雅黑" pitchFamily="34" charset="-122"/>
                <a:ea typeface="微软雅黑" pitchFamily="34" charset="-122"/>
              </a:rPr>
              <a:t>对应</a:t>
            </a:r>
            <a:r>
              <a:rPr lang="zh-CN" altLang="en-US" dirty="0"/>
              <a:t>的网络内容发布</a:t>
            </a:r>
            <a:r>
              <a:rPr lang="zh-CN" altLang="en-US" dirty="0" smtClean="0"/>
              <a:t>媒体</a:t>
            </a:r>
            <a:endParaRPr lang="en-US" altLang="zh-CN" dirty="0" smtClean="0"/>
          </a:p>
          <a:p>
            <a:r>
              <a:rPr lang="zh-CN" altLang="en-US" dirty="0" smtClean="0"/>
              <a:t>发起</a:t>
            </a:r>
            <a:r>
              <a:rPr lang="zh-CN" altLang="en-US" dirty="0"/>
              <a:t>信息查新获取操作</a:t>
            </a:r>
          </a:p>
        </p:txBody>
      </p:sp>
      <p:pic>
        <p:nvPicPr>
          <p:cNvPr id="23554"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93882" y="1579027"/>
            <a:ext cx="4808753" cy="3097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6526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TextBox 95"/>
          <p:cNvSpPr txBox="1"/>
          <p:nvPr/>
        </p:nvSpPr>
        <p:spPr>
          <a:xfrm>
            <a:off x="1350197" y="3388930"/>
            <a:ext cx="1914337" cy="400110"/>
          </a:xfrm>
          <a:prstGeom prst="rect">
            <a:avLst/>
          </a:prstGeom>
          <a:noFill/>
        </p:spPr>
        <p:txBody>
          <a:bodyPr wrap="square" rtlCol="0">
            <a:spAutoFit/>
          </a:bodyPr>
          <a:lstStyle/>
          <a:p>
            <a:pPr algn="ctr"/>
            <a:r>
              <a:rPr lang="zh-CN" altLang="en-US" sz="2000" dirty="0" smtClean="0">
                <a:latin typeface="微软雅黑" pitchFamily="34" charset="-122"/>
                <a:ea typeface="微软雅黑" pitchFamily="34" charset="-122"/>
              </a:rPr>
              <a:t>全网信息获取</a:t>
            </a:r>
            <a:endParaRPr lang="zh-CN" altLang="en-US" sz="2000" dirty="0">
              <a:latin typeface="微软雅黑" pitchFamily="34" charset="-122"/>
              <a:ea typeface="微软雅黑" pitchFamily="34" charset="-122"/>
            </a:endParaRPr>
          </a:p>
        </p:txBody>
      </p:sp>
      <p:sp>
        <p:nvSpPr>
          <p:cNvPr id="97" name="TextBox 96"/>
          <p:cNvSpPr txBox="1"/>
          <p:nvPr/>
        </p:nvSpPr>
        <p:spPr>
          <a:xfrm>
            <a:off x="4858327" y="3388930"/>
            <a:ext cx="2127088" cy="400110"/>
          </a:xfrm>
          <a:prstGeom prst="rect">
            <a:avLst/>
          </a:prstGeom>
          <a:noFill/>
        </p:spPr>
        <p:txBody>
          <a:bodyPr wrap="square" rtlCol="0">
            <a:spAutoFit/>
          </a:bodyPr>
          <a:lstStyle/>
          <a:p>
            <a:pPr algn="ctr"/>
            <a:r>
              <a:rPr lang="zh-CN" altLang="en-US" sz="2000" dirty="0" smtClean="0">
                <a:latin typeface="微软雅黑" pitchFamily="34" charset="-122"/>
                <a:ea typeface="微软雅黑" pitchFamily="34" charset="-122"/>
              </a:rPr>
              <a:t>定点信息获取</a:t>
            </a:r>
            <a:endParaRPr lang="zh-CN" altLang="en-US" sz="2000" dirty="0">
              <a:latin typeface="微软雅黑" pitchFamily="34" charset="-122"/>
              <a:ea typeface="微软雅黑" pitchFamily="34" charset="-122"/>
            </a:endParaRPr>
          </a:p>
        </p:txBody>
      </p:sp>
      <p:sp>
        <p:nvSpPr>
          <p:cNvPr id="98" name="TextBox 97"/>
          <p:cNvSpPr txBox="1"/>
          <p:nvPr/>
        </p:nvSpPr>
        <p:spPr>
          <a:xfrm>
            <a:off x="9004819" y="3235042"/>
            <a:ext cx="2127637" cy="707886"/>
          </a:xfrm>
          <a:prstGeom prst="rect">
            <a:avLst/>
          </a:prstGeom>
          <a:noFill/>
        </p:spPr>
        <p:txBody>
          <a:bodyPr wrap="square" rtlCol="0">
            <a:spAutoFit/>
          </a:bodyPr>
          <a:lstStyle/>
          <a:p>
            <a:pPr algn="ctr"/>
            <a:r>
              <a:rPr lang="zh-CN" altLang="en-US" sz="2000" dirty="0" smtClean="0">
                <a:latin typeface="微软雅黑" pitchFamily="34" charset="-122"/>
                <a:ea typeface="微软雅黑" pitchFamily="34" charset="-122"/>
              </a:rPr>
              <a:t>基于</a:t>
            </a:r>
            <a:r>
              <a:rPr lang="zh-CN" altLang="en-US" sz="2000" dirty="0">
                <a:latin typeface="微软雅黑" pitchFamily="34" charset="-122"/>
                <a:ea typeface="微软雅黑" pitchFamily="34" charset="-122"/>
              </a:rPr>
              <a:t>主题的信息获取与元搜索</a:t>
            </a:r>
          </a:p>
        </p:txBody>
      </p:sp>
      <p:pic>
        <p:nvPicPr>
          <p:cNvPr id="2052" name="Picture 4" descr="“大数据 服务器”的图片搜索结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05" t="7656" r="7718" b="20237"/>
          <a:stretch/>
        </p:blipFill>
        <p:spPr bwMode="auto">
          <a:xfrm>
            <a:off x="1207006" y="1367076"/>
            <a:ext cx="2057529" cy="1772547"/>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黑客”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441" y="1419323"/>
            <a:ext cx="1912974" cy="1684844"/>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3" name="组合 102"/>
          <p:cNvGrpSpPr/>
          <p:nvPr/>
        </p:nvGrpSpPr>
        <p:grpSpPr>
          <a:xfrm>
            <a:off x="609116" y="261257"/>
            <a:ext cx="1214822" cy="760080"/>
            <a:chOff x="1922078" y="0"/>
            <a:chExt cx="8347844" cy="3447438"/>
          </a:xfrm>
        </p:grpSpPr>
        <p:grpSp>
          <p:nvGrpSpPr>
            <p:cNvPr id="104" name="组合 103"/>
            <p:cNvGrpSpPr/>
            <p:nvPr/>
          </p:nvGrpSpPr>
          <p:grpSpPr>
            <a:xfrm rot="20997101">
              <a:off x="5080902" y="0"/>
              <a:ext cx="659781" cy="793569"/>
              <a:chOff x="9397113" y="1572484"/>
              <a:chExt cx="739439" cy="900000"/>
            </a:xfrm>
          </p:grpSpPr>
          <p:pic>
            <p:nvPicPr>
              <p:cNvPr id="162" name="图片 161"/>
              <p:cNvPicPr>
                <a:picLocks noChangeAspect="1"/>
              </p:cNvPicPr>
              <p:nvPr/>
            </p:nvPicPr>
            <p:blipFill rotWithShape="1">
              <a:blip r:embed="rId5"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63" name="椭圆 162"/>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rot="2455872">
              <a:off x="9009447" y="1071465"/>
              <a:ext cx="659781" cy="793569"/>
              <a:chOff x="8752405" y="680495"/>
              <a:chExt cx="739439" cy="900000"/>
            </a:xfrm>
          </p:grpSpPr>
          <p:pic>
            <p:nvPicPr>
              <p:cNvPr id="160" name="图片 159"/>
              <p:cNvPicPr>
                <a:picLocks noChangeAspect="1"/>
              </p:cNvPicPr>
              <p:nvPr/>
            </p:nvPicPr>
            <p:blipFill rotWithShape="1">
              <a:blip r:embed="rId6"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61" name="椭圆 160"/>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p:cNvGrpSpPr/>
            <p:nvPr/>
          </p:nvGrpSpPr>
          <p:grpSpPr>
            <a:xfrm rot="20539373">
              <a:off x="4239050" y="1051458"/>
              <a:ext cx="642436" cy="793569"/>
              <a:chOff x="7798300" y="2128176"/>
              <a:chExt cx="720000" cy="900000"/>
            </a:xfrm>
          </p:grpSpPr>
          <p:pic>
            <p:nvPicPr>
              <p:cNvPr id="158" name="图片 157"/>
              <p:cNvPicPr>
                <a:picLocks noChangeAspect="1"/>
              </p:cNvPicPr>
              <p:nvPr/>
            </p:nvPicPr>
            <p:blipFill rotWithShape="1">
              <a:blip r:embed="rId7"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59" name="椭圆 158"/>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p:cNvGrpSpPr/>
            <p:nvPr/>
          </p:nvGrpSpPr>
          <p:grpSpPr>
            <a:xfrm rot="622440">
              <a:off x="6257266" y="1278812"/>
              <a:ext cx="643355" cy="793569"/>
              <a:chOff x="5457544" y="2382484"/>
              <a:chExt cx="721030" cy="900000"/>
            </a:xfrm>
          </p:grpSpPr>
          <p:pic>
            <p:nvPicPr>
              <p:cNvPr id="156" name="图片 1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57" name="椭圆 156"/>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rot="713899">
              <a:off x="6982111" y="246490"/>
              <a:ext cx="642436" cy="811512"/>
              <a:chOff x="2594245" y="3143107"/>
              <a:chExt cx="720000" cy="920349"/>
            </a:xfrm>
          </p:grpSpPr>
          <p:pic>
            <p:nvPicPr>
              <p:cNvPr id="154" name="图片 153"/>
              <p:cNvPicPr>
                <a:picLocks noChangeAspect="1"/>
              </p:cNvPicPr>
              <p:nvPr/>
            </p:nvPicPr>
            <p:blipFill rotWithShape="1">
              <a:blip r:embed="rId9"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55" name="椭圆 154"/>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rot="20351331">
              <a:off x="2986611" y="357756"/>
              <a:ext cx="642436" cy="793569"/>
              <a:chOff x="3277182" y="773323"/>
              <a:chExt cx="720000" cy="900000"/>
            </a:xfrm>
          </p:grpSpPr>
          <p:sp>
            <p:nvSpPr>
              <p:cNvPr id="152" name="椭圆 151"/>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 name="图片 1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110" name="组合 109"/>
            <p:cNvGrpSpPr/>
            <p:nvPr/>
          </p:nvGrpSpPr>
          <p:grpSpPr>
            <a:xfrm rot="1912890">
              <a:off x="7930945" y="1382649"/>
              <a:ext cx="648427" cy="793569"/>
              <a:chOff x="5384758" y="1250900"/>
              <a:chExt cx="726714" cy="900000"/>
            </a:xfrm>
          </p:grpSpPr>
          <p:sp>
            <p:nvSpPr>
              <p:cNvPr id="150" name="椭圆 149"/>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1" name="图片 1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111" name="组合 110"/>
            <p:cNvGrpSpPr/>
            <p:nvPr/>
          </p:nvGrpSpPr>
          <p:grpSpPr>
            <a:xfrm rot="1354213">
              <a:off x="7092076" y="1228721"/>
              <a:ext cx="642436" cy="793569"/>
              <a:chOff x="3639753" y="2488176"/>
              <a:chExt cx="720000" cy="900000"/>
            </a:xfrm>
          </p:grpSpPr>
          <p:sp>
            <p:nvSpPr>
              <p:cNvPr id="148" name="椭圆 147"/>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9" name="图片 1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112" name="组合 111"/>
            <p:cNvGrpSpPr/>
            <p:nvPr/>
          </p:nvGrpSpPr>
          <p:grpSpPr>
            <a:xfrm rot="19874646">
              <a:off x="3552291" y="1752953"/>
              <a:ext cx="647730" cy="793569"/>
              <a:chOff x="4707387" y="271511"/>
              <a:chExt cx="725933" cy="900000"/>
            </a:xfrm>
          </p:grpSpPr>
          <p:sp>
            <p:nvSpPr>
              <p:cNvPr id="146" name="椭圆 145"/>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图片 1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113" name="组合 112"/>
            <p:cNvGrpSpPr/>
            <p:nvPr/>
          </p:nvGrpSpPr>
          <p:grpSpPr>
            <a:xfrm>
              <a:off x="5902457" y="519563"/>
              <a:ext cx="647456" cy="793569"/>
              <a:chOff x="4355614" y="1671769"/>
              <a:chExt cx="725626" cy="900000"/>
            </a:xfrm>
          </p:grpSpPr>
          <p:sp>
            <p:nvSpPr>
              <p:cNvPr id="144" name="椭圆 143"/>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5" name="图片 1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114" name="组合 113"/>
            <p:cNvGrpSpPr/>
            <p:nvPr/>
          </p:nvGrpSpPr>
          <p:grpSpPr>
            <a:xfrm rot="3261331">
              <a:off x="8178834" y="2216888"/>
              <a:ext cx="645495" cy="803045"/>
              <a:chOff x="6534782" y="2204846"/>
              <a:chExt cx="732066" cy="900000"/>
            </a:xfrm>
          </p:grpSpPr>
          <p:sp>
            <p:nvSpPr>
              <p:cNvPr id="142" name="椭圆 141"/>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图片 14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115" name="组合 114"/>
            <p:cNvGrpSpPr/>
            <p:nvPr/>
          </p:nvGrpSpPr>
          <p:grpSpPr>
            <a:xfrm rot="1881527">
              <a:off x="8180043" y="493339"/>
              <a:ext cx="646830" cy="793569"/>
              <a:chOff x="5993772" y="258109"/>
              <a:chExt cx="724925" cy="900000"/>
            </a:xfrm>
          </p:grpSpPr>
          <p:sp>
            <p:nvSpPr>
              <p:cNvPr id="140" name="椭圆 139"/>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1" name="图片 1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116" name="组合 115"/>
            <p:cNvGrpSpPr/>
            <p:nvPr/>
          </p:nvGrpSpPr>
          <p:grpSpPr>
            <a:xfrm rot="3066563">
              <a:off x="9550518" y="2274810"/>
              <a:ext cx="635764" cy="803045"/>
              <a:chOff x="8806213" y="2910111"/>
              <a:chExt cx="721030" cy="900000"/>
            </a:xfrm>
          </p:grpSpPr>
          <p:sp>
            <p:nvSpPr>
              <p:cNvPr id="138" name="椭圆 137"/>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117" name="组合 116"/>
            <p:cNvGrpSpPr/>
            <p:nvPr/>
          </p:nvGrpSpPr>
          <p:grpSpPr>
            <a:xfrm rot="20849518">
              <a:off x="5023848" y="1251597"/>
              <a:ext cx="644890" cy="793569"/>
              <a:chOff x="7330781" y="818297"/>
              <a:chExt cx="722751" cy="900000"/>
            </a:xfrm>
          </p:grpSpPr>
          <p:sp>
            <p:nvSpPr>
              <p:cNvPr id="136" name="椭圆 135"/>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7" name="图片 13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18" name="组合 117"/>
            <p:cNvGrpSpPr/>
            <p:nvPr/>
          </p:nvGrpSpPr>
          <p:grpSpPr>
            <a:xfrm rot="19756194">
              <a:off x="1922078" y="1474933"/>
              <a:ext cx="653202" cy="793569"/>
              <a:chOff x="2213446" y="1768419"/>
              <a:chExt cx="732066" cy="900000"/>
            </a:xfrm>
          </p:grpSpPr>
          <p:pic>
            <p:nvPicPr>
              <p:cNvPr id="134" name="图片 13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35" name="椭圆 134"/>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9" name="直接连接符 118"/>
            <p:cNvCxnSpPr>
              <a:stCxn id="146"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35"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52"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59"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63"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44"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36"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57"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55"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148"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40"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150"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61"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38"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42"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82723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网络媒体信息获取的分类</a:t>
            </a:r>
            <a:endParaRPr lang="zh-CN" altLang="en-US" dirty="0"/>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434" name="Picture 2" descr="“网络保障体系”的图片搜索结果"/>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988948" y="1398254"/>
            <a:ext cx="1965375" cy="1695519"/>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89" name="直接箭头连接符 88"/>
          <p:cNvCxnSpPr/>
          <p:nvPr/>
        </p:nvCxnSpPr>
        <p:spPr>
          <a:xfrm flipH="1">
            <a:off x="1125644" y="3983648"/>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0" name="文本框 88"/>
          <p:cNvSpPr txBox="1"/>
          <p:nvPr/>
        </p:nvSpPr>
        <p:spPr>
          <a:xfrm>
            <a:off x="1042668" y="4218544"/>
            <a:ext cx="2510883" cy="2246769"/>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全网信息获取工作范围涉及整个国际互联网内所有网络媒体发布信息</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应用</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于搜索引擎</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400" dirty="0" err="1">
                <a:solidFill>
                  <a:schemeClr val="bg2">
                    <a:lumMod val="25000"/>
                  </a:schemeClr>
                </a:solidFill>
                <a:latin typeface="微软雅黑" panose="020B0503020204020204" pitchFamily="34" charset="-122"/>
                <a:ea typeface="微软雅黑" panose="020B0503020204020204" pitchFamily="34" charset="-122"/>
              </a:rPr>
              <a:t>SearchEngine</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，例如</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Google</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400" dirty="0" err="1">
                <a:solidFill>
                  <a:schemeClr val="bg2">
                    <a:lumMod val="25000"/>
                  </a:schemeClr>
                </a:solidFill>
                <a:latin typeface="微软雅黑" panose="020B0503020204020204" pitchFamily="34" charset="-122"/>
                <a:ea typeface="微软雅黑" panose="020B0503020204020204" pitchFamily="34" charset="-122"/>
              </a:rPr>
              <a:t>Baidu</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或</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Yahoo</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等，和大型内容服务提供商</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400" dirty="0" err="1">
                <a:solidFill>
                  <a:schemeClr val="bg2">
                    <a:lumMod val="25000"/>
                  </a:schemeClr>
                </a:solidFill>
                <a:latin typeface="微软雅黑" panose="020B0503020204020204" pitchFamily="34" charset="-122"/>
                <a:ea typeface="微软雅黑" panose="020B0503020204020204" pitchFamily="34" charset="-122"/>
              </a:rPr>
              <a:t>ContentServiceprovider</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的信息获取。</a:t>
            </a:r>
          </a:p>
        </p:txBody>
      </p:sp>
      <p:cxnSp>
        <p:nvCxnSpPr>
          <p:cNvPr id="91" name="直接箭头连接符 90"/>
          <p:cNvCxnSpPr/>
          <p:nvPr/>
        </p:nvCxnSpPr>
        <p:spPr>
          <a:xfrm flipH="1">
            <a:off x="4856462" y="3990115"/>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2" name="文本框 88"/>
          <p:cNvSpPr txBox="1"/>
          <p:nvPr/>
        </p:nvSpPr>
        <p:spPr>
          <a:xfrm>
            <a:off x="4773486" y="4225011"/>
            <a:ext cx="2510883" cy="2462213"/>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定点信息获取的工作范围限制在服务于信息获取的初始</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URL</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集合中每个</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URL</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所属的网络目录</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内</a:t>
            </a:r>
            <a:endParaRPr lang="en-US" altLang="zh-CN" sz="14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深入</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获取每个初始</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URL</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所属的网络目录及其下子目录中包含的网络发布内容，不再向初始</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URL</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所属网络目录的上级</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目录</a:t>
            </a:r>
            <a:endParaRPr lang="en-US" altLang="zh-CN" sz="14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乃至</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整个互联网扩散信息获取行为</a:t>
            </a:r>
          </a:p>
        </p:txBody>
      </p:sp>
      <p:cxnSp>
        <p:nvCxnSpPr>
          <p:cNvPr id="93" name="直接箭头连接符 92"/>
          <p:cNvCxnSpPr/>
          <p:nvPr/>
        </p:nvCxnSpPr>
        <p:spPr>
          <a:xfrm flipH="1">
            <a:off x="9075920" y="3980002"/>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4" name="文本框 88"/>
          <p:cNvSpPr txBox="1"/>
          <p:nvPr/>
        </p:nvSpPr>
        <p:spPr>
          <a:xfrm>
            <a:off x="8992944" y="4156530"/>
            <a:ext cx="2510883" cy="2246769"/>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元搜索属于特殊的基于主题的信息</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获取</a:t>
            </a:r>
            <a:endParaRPr lang="en-US" altLang="zh-CN" sz="14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将</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主题描述词传递给搜索引擎进行信息检索，并把搜索引擎针对主题描述词的信息检索结果作为基于主题信息获取的返回</a:t>
            </a: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内容</a:t>
            </a:r>
            <a:endParaRPr lang="en-US" altLang="zh-CN" sz="14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1400" dirty="0" smtClean="0">
                <a:solidFill>
                  <a:schemeClr val="bg2">
                    <a:lumMod val="25000"/>
                  </a:schemeClr>
                </a:solidFill>
                <a:latin typeface="微软雅黑" panose="020B0503020204020204" pitchFamily="34" charset="-122"/>
                <a:ea typeface="微软雅黑" panose="020B0503020204020204" pitchFamily="34" charset="-122"/>
              </a:rPr>
              <a:t>原因</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是，每个搜索引擎在为输入词目构造信息检索</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URL</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时是有规律可循的。</a:t>
            </a:r>
          </a:p>
        </p:txBody>
      </p:sp>
    </p:spTree>
    <p:extLst>
      <p:ext uri="{BB962C8B-B14F-4D97-AF65-F5344CB8AC3E}">
        <p14:creationId xmlns:p14="http://schemas.microsoft.com/office/powerpoint/2010/main" val="19461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1000"/>
                                        <p:tgtEl>
                                          <p:spTgt spid="97"/>
                                        </p:tgtEl>
                                      </p:cBhvr>
                                    </p:animEffect>
                                    <p:anim calcmode="lin" valueType="num">
                                      <p:cBhvr>
                                        <p:cTn id="13" dur="1000" fill="hold"/>
                                        <p:tgtEl>
                                          <p:spTgt spid="97"/>
                                        </p:tgtEl>
                                        <p:attrNameLst>
                                          <p:attrName>ppt_x</p:attrName>
                                        </p:attrNameLst>
                                      </p:cBhvr>
                                      <p:tavLst>
                                        <p:tav tm="0">
                                          <p:val>
                                            <p:strVal val="#ppt_x"/>
                                          </p:val>
                                        </p:tav>
                                        <p:tav tm="100000">
                                          <p:val>
                                            <p:strVal val="#ppt_x"/>
                                          </p:val>
                                        </p:tav>
                                      </p:tavLst>
                                    </p:anim>
                                    <p:anim calcmode="lin" valueType="num">
                                      <p:cBhvr>
                                        <p:cTn id="14" dur="1000" fill="hold"/>
                                        <p:tgtEl>
                                          <p:spTgt spid="9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0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1000"/>
                                        <p:tgtEl>
                                          <p:spTgt spid="98"/>
                                        </p:tgtEl>
                                      </p:cBhvr>
                                    </p:animEffect>
                                    <p:anim calcmode="lin" valueType="num">
                                      <p:cBhvr>
                                        <p:cTn id="18" dur="1000" fill="hold"/>
                                        <p:tgtEl>
                                          <p:spTgt spid="98"/>
                                        </p:tgtEl>
                                        <p:attrNameLst>
                                          <p:attrName>ppt_x</p:attrName>
                                        </p:attrNameLst>
                                      </p:cBhvr>
                                      <p:tavLst>
                                        <p:tav tm="0">
                                          <p:val>
                                            <p:strVal val="#ppt_x"/>
                                          </p:val>
                                        </p:tav>
                                        <p:tav tm="100000">
                                          <p:val>
                                            <p:strVal val="#ppt_x"/>
                                          </p:val>
                                        </p:tav>
                                      </p:tavLst>
                                    </p:anim>
                                    <p:anim calcmode="lin" valueType="num">
                                      <p:cBhvr>
                                        <p:cTn id="19" dur="1000" fill="hold"/>
                                        <p:tgtEl>
                                          <p:spTgt spid="98"/>
                                        </p:tgtEl>
                                        <p:attrNameLst>
                                          <p:attrName>ppt_y</p:attrName>
                                        </p:attrNameLst>
                                      </p:cBhvr>
                                      <p:tavLst>
                                        <p:tav tm="0">
                                          <p:val>
                                            <p:strVal val="#ppt_y+.1"/>
                                          </p:val>
                                        </p:tav>
                                        <p:tav tm="100000">
                                          <p:val>
                                            <p:strVal val="#ppt_y"/>
                                          </p:val>
                                        </p:tav>
                                      </p:tavLst>
                                    </p:anim>
                                  </p:childTnLst>
                                </p:cTn>
                              </p:par>
                              <p:par>
                                <p:cTn id="20" presetID="1" presetClass="entr" presetSubtype="0" fill="hold" grpId="0" nodeType="withEffect">
                                  <p:stCondLst>
                                    <p:cond delay="0"/>
                                  </p:stCondLst>
                                  <p:childTnLst>
                                    <p:set>
                                      <p:cBhvr>
                                        <p:cTn id="21" dur="1" fill="hold">
                                          <p:stCondLst>
                                            <p:cond delay="0"/>
                                          </p:stCondLst>
                                        </p:cTn>
                                        <p:tgtEl>
                                          <p:spTgt spid="95"/>
                                        </p:tgtEl>
                                        <p:attrNameLst>
                                          <p:attrName>style.visibility</p:attrName>
                                        </p:attrNameLst>
                                      </p:cBhvr>
                                      <p:to>
                                        <p:strVal val="visible"/>
                                      </p:to>
                                    </p:set>
                                  </p:childTnLst>
                                </p:cTn>
                              </p:par>
                              <p:par>
                                <p:cTn id="22" presetID="35" presetClass="path" presetSubtype="0" accel="50000" decel="50000" fill="hold" grpId="1" nodeType="withEffect">
                                  <p:stCondLst>
                                    <p:cond delay="0"/>
                                  </p:stCondLst>
                                  <p:childTnLst>
                                    <p:animMotion origin="layout" path="M 7.85742E-7 -3.33333E-6 L -0.39495 -0.11018 " pathEditMode="relative" rAng="0" ptsTypes="AA">
                                      <p:cBhvr>
                                        <p:cTn id="23"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6" grpId="0"/>
      <p:bldP spid="97" grpId="0"/>
      <p:bldP spid="9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732123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搜索引擎信息检索</a:t>
            </a:r>
            <a:r>
              <a:rPr lang="en-US" altLang="zh-CN" dirty="0"/>
              <a:t>URL</a:t>
            </a:r>
            <a:r>
              <a:rPr lang="zh-CN" altLang="en-US" dirty="0"/>
              <a:t>构造范例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Content Placeholder 4"/>
          <p:cNvSpPr txBox="1">
            <a:spLocks/>
          </p:cNvSpPr>
          <p:nvPr/>
        </p:nvSpPr>
        <p:spPr bwMode="auto">
          <a:xfrm>
            <a:off x="572433" y="1324229"/>
            <a:ext cx="37175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元</a:t>
            </a:r>
            <a:r>
              <a:rPr lang="zh-CN" altLang="en-US" sz="1800" dirty="0">
                <a:latin typeface="微软雅黑" panose="020B0503020204020204" pitchFamily="34" charset="-122"/>
                <a:ea typeface="微软雅黑" panose="020B0503020204020204" pitchFamily="34" charset="-122"/>
              </a:rPr>
              <a:t>搜索技术正是通过在不同搜索引擎的网络交互过程</a:t>
            </a:r>
            <a:r>
              <a:rPr lang="zh-CN" altLang="en-US" sz="1800" dirty="0" smtClean="0">
                <a:latin typeface="微软雅黑" panose="020B0503020204020204" pitchFamily="34" charset="-122"/>
                <a:ea typeface="微软雅黑" panose="020B0503020204020204" pitchFamily="34" charset="-122"/>
              </a:rPr>
              <a:t>中</a:t>
            </a:r>
            <a:endParaRPr lang="en-US" altLang="zh-CN" sz="1800" dirty="0" smtClean="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根据</a:t>
            </a:r>
            <a:r>
              <a:rPr lang="zh-CN" altLang="en-US" sz="1800" dirty="0">
                <a:latin typeface="微软雅黑" panose="020B0503020204020204" pitchFamily="34" charset="-122"/>
                <a:ea typeface="微软雅黑" panose="020B0503020204020204" pitchFamily="34" charset="-122"/>
              </a:rPr>
              <a:t>每个搜索引擎的具体要求构造主题描述词信息检索</a:t>
            </a:r>
            <a:r>
              <a:rPr lang="en-US" altLang="zh-CN" sz="1800" dirty="0">
                <a:latin typeface="微软雅黑" panose="020B0503020204020204" pitchFamily="34" charset="-122"/>
                <a:ea typeface="微软雅黑" panose="020B0503020204020204" pitchFamily="34" charset="-122"/>
              </a:rPr>
              <a:t>URL</a:t>
            </a:r>
            <a:r>
              <a:rPr lang="zh-CN" altLang="en-US" sz="1800" dirty="0">
                <a:latin typeface="微软雅黑" panose="020B0503020204020204" pitchFamily="34" charset="-122"/>
                <a:ea typeface="微软雅黑" panose="020B0503020204020204" pitchFamily="34" charset="-122"/>
              </a:rPr>
              <a:t>，向搜索引擎发起信息检索请求</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元</a:t>
            </a:r>
            <a:r>
              <a:rPr lang="zh-CN" altLang="en-US" sz="1800" dirty="0">
                <a:latin typeface="微软雅黑" panose="020B0503020204020204" pitchFamily="34" charset="-122"/>
                <a:ea typeface="微软雅黑" panose="020B0503020204020204" pitchFamily="34" charset="-122"/>
              </a:rPr>
              <a:t>搜索技术利用搜索引擎进行基于主题的信息获取操作，它把搜索引擎关于主题描述词的信息检索结果作为信息获取对象，从而实现面向特定主题的网络发布内容获取。</a:t>
            </a:r>
            <a:endParaRPr lang="en-US" sz="1800" dirty="0">
              <a:latin typeface="微软雅黑" panose="020B0503020204020204" pitchFamily="34" charset="-122"/>
              <a:ea typeface="微软雅黑" panose="020B0503020204020204" pitchFamily="34" charset="-122"/>
            </a:endParaRPr>
          </a:p>
        </p:txBody>
      </p:sp>
      <p:pic>
        <p:nvPicPr>
          <p:cNvPr id="81" name="图片 80"/>
          <p:cNvPicPr/>
          <p:nvPr/>
        </p:nvPicPr>
        <p:blipFill>
          <a:blip r:embed="rId17">
            <a:extLst>
              <a:ext uri="{28A0092B-C50C-407E-A947-70E740481C1C}">
                <a14:useLocalDpi xmlns:a14="http://schemas.microsoft.com/office/drawing/2010/main" val="0"/>
              </a:ext>
            </a:extLst>
          </a:blip>
          <a:stretch>
            <a:fillRect/>
          </a:stretch>
        </p:blipFill>
        <p:spPr>
          <a:xfrm>
            <a:off x="5185224" y="1606191"/>
            <a:ext cx="5198864" cy="2158413"/>
          </a:xfrm>
          <a:prstGeom prst="rect">
            <a:avLst/>
          </a:prstGeom>
        </p:spPr>
      </p:pic>
      <p:sp>
        <p:nvSpPr>
          <p:cNvPr id="2" name="矩形 1"/>
          <p:cNvSpPr/>
          <p:nvPr/>
        </p:nvSpPr>
        <p:spPr>
          <a:xfrm>
            <a:off x="5828021" y="4125006"/>
            <a:ext cx="3324949" cy="369332"/>
          </a:xfrm>
          <a:prstGeom prst="rect">
            <a:avLst/>
          </a:prstGeom>
        </p:spPr>
        <p:txBody>
          <a:bodyPr wrap="none">
            <a:spAutoFit/>
          </a:bodyPr>
          <a:lstStyle/>
          <a:p>
            <a:r>
              <a:rPr lang="zh-CN" altLang="en-US" dirty="0"/>
              <a:t>搜索引擎信息检索</a:t>
            </a:r>
            <a:r>
              <a:rPr lang="en-US" altLang="zh-CN" dirty="0"/>
              <a:t>URL</a:t>
            </a:r>
            <a:r>
              <a:rPr lang="zh-CN" altLang="en-US" dirty="0"/>
              <a:t>构造范例</a:t>
            </a:r>
          </a:p>
        </p:txBody>
      </p:sp>
    </p:spTree>
    <p:extLst>
      <p:ext uri="{BB962C8B-B14F-4D97-AF65-F5344CB8AC3E}">
        <p14:creationId xmlns:p14="http://schemas.microsoft.com/office/powerpoint/2010/main" val="12602807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 name="组合 265"/>
          <p:cNvGrpSpPr/>
          <p:nvPr/>
        </p:nvGrpSpPr>
        <p:grpSpPr>
          <a:xfrm>
            <a:off x="609116" y="261257"/>
            <a:ext cx="1214822" cy="760080"/>
            <a:chOff x="1922078" y="0"/>
            <a:chExt cx="8347844" cy="3447438"/>
          </a:xfrm>
        </p:grpSpPr>
        <p:grpSp>
          <p:nvGrpSpPr>
            <p:cNvPr id="275" name="组合 274"/>
            <p:cNvGrpSpPr/>
            <p:nvPr/>
          </p:nvGrpSpPr>
          <p:grpSpPr>
            <a:xfrm rot="20997101">
              <a:off x="5080902" y="0"/>
              <a:ext cx="659781" cy="793569"/>
              <a:chOff x="9397113" y="1572484"/>
              <a:chExt cx="739439" cy="900000"/>
            </a:xfrm>
          </p:grpSpPr>
          <p:pic>
            <p:nvPicPr>
              <p:cNvPr id="333" name="图片 332"/>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334" name="椭圆 333"/>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6" name="组合 275"/>
            <p:cNvGrpSpPr/>
            <p:nvPr/>
          </p:nvGrpSpPr>
          <p:grpSpPr>
            <a:xfrm rot="2455872">
              <a:off x="9009447" y="1071465"/>
              <a:ext cx="659781" cy="793569"/>
              <a:chOff x="8752405" y="680495"/>
              <a:chExt cx="739439" cy="900000"/>
            </a:xfrm>
          </p:grpSpPr>
          <p:pic>
            <p:nvPicPr>
              <p:cNvPr id="331" name="图片 330"/>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332" name="椭圆 331"/>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7" name="组合 276"/>
            <p:cNvGrpSpPr/>
            <p:nvPr/>
          </p:nvGrpSpPr>
          <p:grpSpPr>
            <a:xfrm rot="20539373">
              <a:off x="4239050" y="1051458"/>
              <a:ext cx="642436" cy="793569"/>
              <a:chOff x="7798300" y="2128176"/>
              <a:chExt cx="720000" cy="900000"/>
            </a:xfrm>
          </p:grpSpPr>
          <p:pic>
            <p:nvPicPr>
              <p:cNvPr id="329" name="图片 328"/>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330" name="椭圆 329"/>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277"/>
            <p:cNvGrpSpPr/>
            <p:nvPr/>
          </p:nvGrpSpPr>
          <p:grpSpPr>
            <a:xfrm rot="622440">
              <a:off x="6257266" y="1278812"/>
              <a:ext cx="643355" cy="793569"/>
              <a:chOff x="5457544" y="2382484"/>
              <a:chExt cx="721030" cy="900000"/>
            </a:xfrm>
          </p:grpSpPr>
          <p:pic>
            <p:nvPicPr>
              <p:cNvPr id="327" name="图片 3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328" name="椭圆 327"/>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9" name="组合 278"/>
            <p:cNvGrpSpPr/>
            <p:nvPr/>
          </p:nvGrpSpPr>
          <p:grpSpPr>
            <a:xfrm rot="713899">
              <a:off x="6982111" y="246490"/>
              <a:ext cx="642436" cy="811512"/>
              <a:chOff x="2594245" y="3143107"/>
              <a:chExt cx="720000" cy="920349"/>
            </a:xfrm>
          </p:grpSpPr>
          <p:pic>
            <p:nvPicPr>
              <p:cNvPr id="325" name="图片 324"/>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326" name="椭圆 325"/>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0" name="组合 279"/>
            <p:cNvGrpSpPr/>
            <p:nvPr/>
          </p:nvGrpSpPr>
          <p:grpSpPr>
            <a:xfrm rot="20351331">
              <a:off x="2986611" y="357756"/>
              <a:ext cx="642436" cy="793569"/>
              <a:chOff x="3277182" y="773323"/>
              <a:chExt cx="720000" cy="900000"/>
            </a:xfrm>
          </p:grpSpPr>
          <p:sp>
            <p:nvSpPr>
              <p:cNvPr id="323" name="椭圆 322"/>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4" name="图片 3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81" name="组合 280"/>
            <p:cNvGrpSpPr/>
            <p:nvPr/>
          </p:nvGrpSpPr>
          <p:grpSpPr>
            <a:xfrm rot="1912890">
              <a:off x="7930945" y="1382649"/>
              <a:ext cx="648427" cy="793569"/>
              <a:chOff x="5384758" y="1250900"/>
              <a:chExt cx="726714" cy="900000"/>
            </a:xfrm>
          </p:grpSpPr>
          <p:sp>
            <p:nvSpPr>
              <p:cNvPr id="321" name="椭圆 320"/>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2" name="图片 3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82" name="组合 281"/>
            <p:cNvGrpSpPr/>
            <p:nvPr/>
          </p:nvGrpSpPr>
          <p:grpSpPr>
            <a:xfrm rot="1354213">
              <a:off x="7092076" y="1228721"/>
              <a:ext cx="642436" cy="793569"/>
              <a:chOff x="3639753" y="2488176"/>
              <a:chExt cx="720000" cy="900000"/>
            </a:xfrm>
          </p:grpSpPr>
          <p:sp>
            <p:nvSpPr>
              <p:cNvPr id="319" name="椭圆 318"/>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0" name="图片 3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83" name="组合 282"/>
            <p:cNvGrpSpPr/>
            <p:nvPr/>
          </p:nvGrpSpPr>
          <p:grpSpPr>
            <a:xfrm rot="19874646">
              <a:off x="3552291" y="1752953"/>
              <a:ext cx="647730" cy="793569"/>
              <a:chOff x="4707387" y="271511"/>
              <a:chExt cx="725933" cy="900000"/>
            </a:xfrm>
          </p:grpSpPr>
          <p:sp>
            <p:nvSpPr>
              <p:cNvPr id="317" name="椭圆 316"/>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8" name="图片 3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84" name="组合 283"/>
            <p:cNvGrpSpPr/>
            <p:nvPr/>
          </p:nvGrpSpPr>
          <p:grpSpPr>
            <a:xfrm>
              <a:off x="5902457" y="519563"/>
              <a:ext cx="647456" cy="793569"/>
              <a:chOff x="4355614" y="1671769"/>
              <a:chExt cx="725626" cy="900000"/>
            </a:xfrm>
          </p:grpSpPr>
          <p:sp>
            <p:nvSpPr>
              <p:cNvPr id="315" name="椭圆 314"/>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6" name="图片 3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5" name="组合 284"/>
            <p:cNvGrpSpPr/>
            <p:nvPr/>
          </p:nvGrpSpPr>
          <p:grpSpPr>
            <a:xfrm rot="3261331">
              <a:off x="8178834" y="2216888"/>
              <a:ext cx="645495" cy="803045"/>
              <a:chOff x="6534782" y="2204846"/>
              <a:chExt cx="732066" cy="900000"/>
            </a:xfrm>
          </p:grpSpPr>
          <p:sp>
            <p:nvSpPr>
              <p:cNvPr id="313" name="椭圆 312"/>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4" name="图片 3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86" name="组合 285"/>
            <p:cNvGrpSpPr/>
            <p:nvPr/>
          </p:nvGrpSpPr>
          <p:grpSpPr>
            <a:xfrm rot="1881527">
              <a:off x="8180043" y="493339"/>
              <a:ext cx="646830" cy="793569"/>
              <a:chOff x="5993772" y="258109"/>
              <a:chExt cx="724925" cy="900000"/>
            </a:xfrm>
          </p:grpSpPr>
          <p:sp>
            <p:nvSpPr>
              <p:cNvPr id="311" name="椭圆 310"/>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2" name="图片 3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287" name="组合 286"/>
            <p:cNvGrpSpPr/>
            <p:nvPr/>
          </p:nvGrpSpPr>
          <p:grpSpPr>
            <a:xfrm rot="3066563">
              <a:off x="9550518" y="2274810"/>
              <a:ext cx="635764" cy="803045"/>
              <a:chOff x="8806213" y="2910111"/>
              <a:chExt cx="721030" cy="900000"/>
            </a:xfrm>
          </p:grpSpPr>
          <p:sp>
            <p:nvSpPr>
              <p:cNvPr id="309" name="椭圆 308"/>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0" name="图片 30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288" name="组合 287"/>
            <p:cNvGrpSpPr/>
            <p:nvPr/>
          </p:nvGrpSpPr>
          <p:grpSpPr>
            <a:xfrm rot="20849518">
              <a:off x="5023848" y="1251597"/>
              <a:ext cx="644890" cy="793569"/>
              <a:chOff x="7330781" y="818297"/>
              <a:chExt cx="722751" cy="900000"/>
            </a:xfrm>
          </p:grpSpPr>
          <p:sp>
            <p:nvSpPr>
              <p:cNvPr id="307" name="椭圆 306"/>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8" name="图片 30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289" name="组合 288"/>
            <p:cNvGrpSpPr/>
            <p:nvPr/>
          </p:nvGrpSpPr>
          <p:grpSpPr>
            <a:xfrm rot="19756194">
              <a:off x="1922078" y="1474933"/>
              <a:ext cx="653202" cy="793569"/>
              <a:chOff x="2213446" y="1768419"/>
              <a:chExt cx="732066" cy="900000"/>
            </a:xfrm>
          </p:grpSpPr>
          <p:pic>
            <p:nvPicPr>
              <p:cNvPr id="305" name="图片 30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306" name="椭圆 305"/>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0" name="直接连接符 289"/>
            <p:cNvCxnSpPr>
              <a:stCxn id="317"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直接连接符 290"/>
            <p:cNvCxnSpPr>
              <a:stCxn id="306"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直接连接符 291"/>
            <p:cNvCxnSpPr>
              <a:stCxn id="323"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直接连接符 292"/>
            <p:cNvCxnSpPr>
              <a:stCxn id="330"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直接连接符 293"/>
            <p:cNvCxnSpPr>
              <a:stCxn id="334"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315"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直接连接符 295"/>
            <p:cNvCxnSpPr>
              <a:stCxn id="307"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接连接符 296"/>
            <p:cNvCxnSpPr>
              <a:stCxn id="328"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326"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319"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直接连接符 299"/>
            <p:cNvCxnSpPr>
              <a:stCxn id="311"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321"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接连接符 301"/>
            <p:cNvCxnSpPr>
              <a:stCxn id="332"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309"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313"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2129979" y="375809"/>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微软雅黑" pitchFamily="34" charset="-122"/>
                <a:ea typeface="微软雅黑" pitchFamily="34" charset="-122"/>
              </a:rPr>
              <a:t>网络媒体信息获取的难点分析</a:t>
            </a:r>
          </a:p>
        </p:txBody>
      </p:sp>
      <p:sp>
        <p:nvSpPr>
          <p:cNvPr id="71" name="文本框 70"/>
          <p:cNvSpPr txBox="1"/>
          <p:nvPr/>
        </p:nvSpPr>
        <p:spPr>
          <a:xfrm>
            <a:off x="1088797" y="1247458"/>
            <a:ext cx="9514647"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solidFill>
                  <a:srgbClr val="F784A5"/>
                </a:solidFill>
                <a:latin typeface="微软雅黑" pitchFamily="34" charset="-122"/>
                <a:ea typeface="微软雅黑" pitchFamily="34" charset="-122"/>
              </a:rPr>
              <a:t>网络媒体信息获取的</a:t>
            </a:r>
            <a:r>
              <a:rPr lang="zh-CN" altLang="en-US" sz="3200" dirty="0" smtClean="0">
                <a:solidFill>
                  <a:srgbClr val="F784A5"/>
                </a:solidFill>
                <a:latin typeface="微软雅黑" pitchFamily="34" charset="-122"/>
                <a:ea typeface="微软雅黑" pitchFamily="34" charset="-122"/>
              </a:rPr>
              <a:t>难点主要包括以下方面：</a:t>
            </a:r>
            <a:endParaRPr lang="zh-CN" altLang="en-US" sz="3200" dirty="0">
              <a:solidFill>
                <a:srgbClr val="F784A5"/>
              </a:solidFill>
              <a:latin typeface="微软雅黑" pitchFamily="34" charset="-122"/>
              <a:ea typeface="微软雅黑" pitchFamily="34" charset="-122"/>
            </a:endParaRPr>
          </a:p>
        </p:txBody>
      </p:sp>
      <p:grpSp>
        <p:nvGrpSpPr>
          <p:cNvPr id="5" name="组合 4"/>
          <p:cNvGrpSpPr/>
          <p:nvPr/>
        </p:nvGrpSpPr>
        <p:grpSpPr>
          <a:xfrm>
            <a:off x="2213089" y="2135815"/>
            <a:ext cx="1693084" cy="1693084"/>
            <a:chOff x="1544814" y="1976160"/>
            <a:chExt cx="1693084" cy="1693084"/>
          </a:xfrm>
        </p:grpSpPr>
        <p:pic>
          <p:nvPicPr>
            <p:cNvPr id="11" name="图片 10"/>
            <p:cNvPicPr>
              <a:picLocks noChangeAspect="1"/>
            </p:cNvPicPr>
            <p:nvPr/>
          </p:nvPicPr>
          <p:blipFill>
            <a:blip r:embed="rId18"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910695" y="2135815"/>
            <a:ext cx="1693084" cy="1693084"/>
            <a:chOff x="4424306" y="1976160"/>
            <a:chExt cx="1693084" cy="1693084"/>
          </a:xfrm>
        </p:grpSpPr>
        <p:pic>
          <p:nvPicPr>
            <p:cNvPr id="10" name="图片 9"/>
            <p:cNvPicPr>
              <a:picLocks noChangeAspect="1"/>
            </p:cNvPicPr>
            <p:nvPr/>
          </p:nvPicPr>
          <p:blipFill>
            <a:blip r:embed="rId19"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7181883" y="2135815"/>
            <a:ext cx="2498156" cy="2260492"/>
            <a:chOff x="6627843" y="1997788"/>
            <a:chExt cx="2498156" cy="2260492"/>
          </a:xfrm>
        </p:grpSpPr>
        <p:grpSp>
          <p:nvGrpSpPr>
            <p:cNvPr id="6" name="组合 5"/>
            <p:cNvGrpSpPr/>
            <p:nvPr/>
          </p:nvGrpSpPr>
          <p:grpSpPr>
            <a:xfrm>
              <a:off x="7030379" y="1997788"/>
              <a:ext cx="1693084" cy="1693084"/>
              <a:chOff x="6544075" y="1997788"/>
              <a:chExt cx="1693084" cy="1693084"/>
            </a:xfrm>
          </p:grpSpPr>
          <p:pic>
            <p:nvPicPr>
              <p:cNvPr id="9" name="图片 8"/>
              <p:cNvPicPr>
                <a:picLocks noChangeAspect="1"/>
              </p:cNvPicPr>
              <p:nvPr/>
            </p:nvPicPr>
            <p:blipFill>
              <a:blip r:embed="rId20"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6913617" y="2367330"/>
                <a:ext cx="954000" cy="954000"/>
              </a:xfrm>
              <a:prstGeom prst="rect">
                <a:avLst/>
              </a:prstGeom>
            </p:spPr>
          </p:pic>
          <p:sp>
            <p:nvSpPr>
              <p:cNvPr id="107" name="椭圆 106"/>
              <p:cNvSpPr/>
              <p:nvPr/>
            </p:nvSpPr>
            <p:spPr>
              <a:xfrm>
                <a:off x="6544075" y="1997788"/>
                <a:ext cx="1693084" cy="1693084"/>
              </a:xfrm>
              <a:prstGeom prst="ellipse">
                <a:avLst/>
              </a:prstGeom>
              <a:noFill/>
              <a:ln w="9525">
                <a:solidFill>
                  <a:srgbClr val="31B5D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TextBox 7179"/>
            <p:cNvSpPr txBox="1"/>
            <p:nvPr/>
          </p:nvSpPr>
          <p:spPr>
            <a:xfrm>
              <a:off x="6627843" y="3888948"/>
              <a:ext cx="2498156" cy="369332"/>
            </a:xfrm>
            <a:prstGeom prst="rect">
              <a:avLst/>
            </a:prstGeom>
            <a:noFill/>
          </p:spPr>
          <p:txBody>
            <a:bodyPr wrap="square" rtlCol="0">
              <a:spAutoFit/>
            </a:bodyPr>
            <a:lstStyle/>
            <a:p>
              <a:pPr algn="ctr"/>
              <a:endParaRPr lang="en-US" altLang="zh-CN" b="1" dirty="0" smtClean="0">
                <a:solidFill>
                  <a:schemeClr val="accent1"/>
                </a:solidFill>
              </a:endParaRPr>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926269" y="4142252"/>
            <a:ext cx="2199954" cy="1938992"/>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面对异构媒体信息，难以在获取</a:t>
            </a:r>
            <a:r>
              <a:rPr lang="zh-CN" altLang="en-US" sz="2400" b="1" dirty="0">
                <a:latin typeface="微软雅黑" pitchFamily="34" charset="-122"/>
                <a:ea typeface="微软雅黑" pitchFamily="34" charset="-122"/>
              </a:rPr>
              <a:t>内容的全面性和时效性之间做出取舍</a:t>
            </a:r>
            <a:endParaRPr lang="en-US" altLang="zh-CN" sz="2000" dirty="0">
              <a:latin typeface="微软雅黑" pitchFamily="34" charset="-122"/>
              <a:ea typeface="微软雅黑" pitchFamily="34" charset="-122"/>
            </a:endParaRPr>
          </a:p>
        </p:txBody>
      </p:sp>
      <p:sp>
        <p:nvSpPr>
          <p:cNvPr id="3" name="矩形 2"/>
          <p:cNvSpPr/>
          <p:nvPr/>
        </p:nvSpPr>
        <p:spPr>
          <a:xfrm>
            <a:off x="4708119" y="4217780"/>
            <a:ext cx="2320381" cy="2308324"/>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确保信息</a:t>
            </a:r>
            <a:r>
              <a:rPr lang="zh-CN" altLang="en-US" sz="2400" b="1" dirty="0">
                <a:latin typeface="微软雅黑" pitchFamily="34" charset="-122"/>
                <a:ea typeface="微软雅黑" pitchFamily="34" charset="-122"/>
              </a:rPr>
              <a:t>获取的深入性与时效性的基础上，有效回避目标媒体</a:t>
            </a:r>
            <a:r>
              <a:rPr lang="zh-CN" altLang="en-US" sz="2400" b="1" dirty="0" smtClean="0">
                <a:latin typeface="微软雅黑" pitchFamily="34" charset="-122"/>
                <a:ea typeface="微软雅黑" pitchFamily="34" charset="-122"/>
              </a:rPr>
              <a:t>对于信息</a:t>
            </a:r>
            <a:r>
              <a:rPr lang="zh-CN" altLang="en-US" sz="2400" b="1" dirty="0">
                <a:latin typeface="微软雅黑" pitchFamily="34" charset="-122"/>
                <a:ea typeface="微软雅黑" pitchFamily="34" charset="-122"/>
              </a:rPr>
              <a:t>获取行为的封禁</a:t>
            </a:r>
            <a:endParaRPr lang="en-US" altLang="zh-CN" sz="2000" dirty="0">
              <a:latin typeface="微软雅黑" pitchFamily="34" charset="-122"/>
              <a:ea typeface="微软雅黑" pitchFamily="34" charset="-122"/>
            </a:endParaRPr>
          </a:p>
        </p:txBody>
      </p:sp>
      <p:sp>
        <p:nvSpPr>
          <p:cNvPr id="16" name="矩形 15"/>
          <p:cNvSpPr/>
          <p:nvPr/>
        </p:nvSpPr>
        <p:spPr>
          <a:xfrm>
            <a:off x="7315160" y="4171613"/>
            <a:ext cx="2410691" cy="2308324"/>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基于</a:t>
            </a:r>
            <a:r>
              <a:rPr lang="zh-CN" altLang="en-US" sz="2400" b="1" dirty="0">
                <a:latin typeface="微软雅黑" pitchFamily="34" charset="-122"/>
                <a:ea typeface="微软雅黑" pitchFamily="34" charset="-122"/>
              </a:rPr>
              <a:t>合适的主题相关度判断法则，对来自不同搜索引擎的信息检索结果实现基于主题的相关度排序</a:t>
            </a:r>
            <a:endParaRPr lang="en-US" altLang="zh-CN" sz="2000" dirty="0">
              <a:latin typeface="微软雅黑" pitchFamily="34" charset="-122"/>
              <a:ea typeface="微软雅黑" pitchFamily="34" charset="-122"/>
            </a:endParaRPr>
          </a:p>
        </p:txBody>
      </p:sp>
      <p:pic>
        <p:nvPicPr>
          <p:cNvPr id="24579"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16927" y="2439883"/>
            <a:ext cx="1161106" cy="114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0319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按网页具体形态分类，网络媒体信息又可分成静态网页与动态网页两类</a:t>
            </a:r>
            <a:r>
              <a:rPr lang="zh-CN" altLang="en-US" sz="2400" b="1" dirty="0" smtClean="0">
                <a:solidFill>
                  <a:schemeClr val="tx1">
                    <a:lumMod val="65000"/>
                    <a:lumOff val="35000"/>
                  </a:schemeClr>
                </a:solidFill>
                <a:latin typeface="微软雅黑" pitchFamily="34" charset="-122"/>
                <a:ea typeface="微软雅黑" pitchFamily="34" charset="-122"/>
              </a:rPr>
              <a:t>，不同方法获取方式不一样</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2711372"/>
            <a:chOff x="285031" y="2166511"/>
            <a:chExt cx="3817448" cy="2711372"/>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smtClean="0">
                  <a:latin typeface="微软雅黑" pitchFamily="34" charset="-122"/>
                  <a:ea typeface="微软雅黑" pitchFamily="34" charset="-122"/>
                </a:rPr>
                <a:t>带身份</a:t>
              </a:r>
              <a:r>
                <a:rPr lang="zh-CN" altLang="en-US" sz="2000" dirty="0">
                  <a:latin typeface="微软雅黑" pitchFamily="34" charset="-122"/>
                  <a:ea typeface="微软雅黑" pitchFamily="34" charset="-122"/>
                </a:rPr>
                <a:t>认证静态媒体发布信息获取</a:t>
              </a:r>
            </a:p>
            <a:p>
              <a:pPr>
                <a:lnSpc>
                  <a:spcPct val="130000"/>
                </a:lnSpc>
              </a:pP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2237272"/>
            <a:chOff x="4064583" y="3041859"/>
            <a:chExt cx="3478748" cy="223727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内嵌脚本语言片段的动态网页信息获取</a:t>
              </a:r>
            </a:p>
          </p:txBody>
        </p:sp>
      </p:grpSp>
      <p:pic>
        <p:nvPicPr>
          <p:cNvPr id="90" name="Picture 3"/>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1580793" y="1845895"/>
            <a:ext cx="2539239" cy="1052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1" name="Picture 53" descr="C:\Users\zhengge\Desktop\big-data.jpg"/>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594742" y="1838057"/>
            <a:ext cx="2224092" cy="1052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网页媒体信息获取方法</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861455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494368" y="195699"/>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目录</a:t>
            </a:r>
          </a:p>
        </p:txBody>
      </p:sp>
      <p:sp>
        <p:nvSpPr>
          <p:cNvPr id="18435" name="直接连接符 13"/>
          <p:cNvSpPr>
            <a:spLocks noChangeShapeType="1"/>
          </p:cNvSpPr>
          <p:nvPr/>
        </p:nvSpPr>
        <p:spPr bwMode="auto">
          <a:xfrm>
            <a:off x="675218" y="845125"/>
            <a:ext cx="6193367"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7" name="Line 8"/>
          <p:cNvSpPr>
            <a:spLocks noChangeShapeType="1"/>
          </p:cNvSpPr>
          <p:nvPr/>
        </p:nvSpPr>
        <p:spPr bwMode="auto">
          <a:xfrm>
            <a:off x="2082767" y="213460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8" name="Text Box 9"/>
          <p:cNvSpPr txBox="1">
            <a:spLocks noChangeArrowheads="1"/>
          </p:cNvSpPr>
          <p:nvPr/>
        </p:nvSpPr>
        <p:spPr bwMode="auto">
          <a:xfrm>
            <a:off x="2991274" y="1588503"/>
            <a:ext cx="2339102"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互联网信息分类</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585540" y="1623428"/>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1" name="Line 15"/>
          <p:cNvSpPr>
            <a:spLocks noChangeShapeType="1"/>
          </p:cNvSpPr>
          <p:nvPr/>
        </p:nvSpPr>
        <p:spPr bwMode="auto">
          <a:xfrm>
            <a:off x="2082767" y="2920416"/>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3" name="Text Box 17"/>
          <p:cNvSpPr txBox="1">
            <a:spLocks noChangeArrowheads="1"/>
          </p:cNvSpPr>
          <p:nvPr/>
        </p:nvSpPr>
        <p:spPr bwMode="gray">
          <a:xfrm>
            <a:off x="1585540" y="2409242"/>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5" name="Line 22"/>
          <p:cNvSpPr>
            <a:spLocks noChangeShapeType="1"/>
          </p:cNvSpPr>
          <p:nvPr/>
        </p:nvSpPr>
        <p:spPr bwMode="auto">
          <a:xfrm>
            <a:off x="2082767" y="3706228"/>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Text Box 23"/>
          <p:cNvSpPr txBox="1">
            <a:spLocks noChangeArrowheads="1"/>
          </p:cNvSpPr>
          <p:nvPr/>
        </p:nvSpPr>
        <p:spPr bwMode="auto">
          <a:xfrm>
            <a:off x="3007867" y="2310602"/>
            <a:ext cx="295465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网络媒体信息的获取</a:t>
            </a:r>
          </a:p>
        </p:txBody>
      </p:sp>
      <p:sp>
        <p:nvSpPr>
          <p:cNvPr id="17" name="Text Box 24"/>
          <p:cNvSpPr txBox="1">
            <a:spLocks noChangeArrowheads="1"/>
          </p:cNvSpPr>
          <p:nvPr/>
        </p:nvSpPr>
        <p:spPr bwMode="gray">
          <a:xfrm>
            <a:off x="1585540" y="3195054"/>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9" name="Line 29"/>
          <p:cNvSpPr>
            <a:spLocks noChangeShapeType="1"/>
          </p:cNvSpPr>
          <p:nvPr/>
        </p:nvSpPr>
        <p:spPr bwMode="auto">
          <a:xfrm>
            <a:off x="2082767" y="4492041"/>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Text Box 30"/>
          <p:cNvSpPr txBox="1">
            <a:spLocks noChangeArrowheads="1"/>
          </p:cNvSpPr>
          <p:nvPr/>
        </p:nvSpPr>
        <p:spPr bwMode="auto">
          <a:xfrm>
            <a:off x="3007867" y="3128224"/>
            <a:ext cx="295465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网络通信信息的获取</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585540" y="39808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23" name="Line 29"/>
          <p:cNvSpPr>
            <a:spLocks noChangeShapeType="1"/>
          </p:cNvSpPr>
          <p:nvPr/>
        </p:nvSpPr>
        <p:spPr bwMode="auto">
          <a:xfrm>
            <a:off x="2095467" y="527785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Text Box 30"/>
          <p:cNvSpPr txBox="1">
            <a:spLocks noChangeArrowheads="1"/>
          </p:cNvSpPr>
          <p:nvPr/>
        </p:nvSpPr>
        <p:spPr bwMode="auto">
          <a:xfrm>
            <a:off x="3097003" y="3893562"/>
            <a:ext cx="1415772"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本章小结</a:t>
            </a:r>
            <a:endParaRPr lang="en-US" altLang="zh-CN" dirty="0">
              <a:latin typeface="微软雅黑" pitchFamily="34" charset="-122"/>
              <a:ea typeface="微软雅黑" pitchFamily="34" charset="-122"/>
            </a:endParaRPr>
          </a:p>
        </p:txBody>
      </p:sp>
      <p:sp>
        <p:nvSpPr>
          <p:cNvPr id="25" name="Text Box 31"/>
          <p:cNvSpPr txBox="1">
            <a:spLocks noChangeArrowheads="1"/>
          </p:cNvSpPr>
          <p:nvPr/>
        </p:nvSpPr>
        <p:spPr bwMode="gray">
          <a:xfrm>
            <a:off x="1598240" y="476667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5</a:t>
            </a:r>
          </a:p>
        </p:txBody>
      </p:sp>
      <p:pic>
        <p:nvPicPr>
          <p:cNvPr id="41"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200678"/>
            <a:ext cx="944631" cy="944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2" name="Text Box 30"/>
          <p:cNvSpPr txBox="1">
            <a:spLocks noChangeArrowheads="1"/>
          </p:cNvSpPr>
          <p:nvPr/>
        </p:nvSpPr>
        <p:spPr bwMode="auto">
          <a:xfrm>
            <a:off x="3122504" y="4693087"/>
            <a:ext cx="1107996"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smtClean="0">
                <a:latin typeface="微软雅黑" pitchFamily="34" charset="-122"/>
                <a:ea typeface="微软雅黑" pitchFamily="34" charset="-122"/>
              </a:rPr>
              <a:t>思考题</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925336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611096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1. </a:t>
            </a:r>
            <a:r>
              <a:rPr lang="zh-CN" altLang="en-US" dirty="0" smtClean="0"/>
              <a:t>基于</a:t>
            </a:r>
            <a:r>
              <a:rPr lang="en-US" altLang="zh-CN" dirty="0"/>
              <a:t>Cookie</a:t>
            </a:r>
            <a:r>
              <a:rPr lang="zh-CN" altLang="en-US" dirty="0"/>
              <a:t>机制实现身份认证</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787908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带身份认证静态媒体发布信息获取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7" name="图片 166"/>
          <p:cNvPicPr/>
          <p:nvPr/>
        </p:nvPicPr>
        <p:blipFill>
          <a:blip r:embed="rId17">
            <a:extLst>
              <a:ext uri="{28A0092B-C50C-407E-A947-70E740481C1C}">
                <a14:useLocalDpi xmlns:a14="http://schemas.microsoft.com/office/drawing/2010/main" val="0"/>
              </a:ext>
            </a:extLst>
          </a:blip>
          <a:stretch>
            <a:fillRect/>
          </a:stretch>
        </p:blipFill>
        <p:spPr>
          <a:xfrm>
            <a:off x="1774419" y="2195172"/>
            <a:ext cx="3571240" cy="2609215"/>
          </a:xfrm>
          <a:prstGeom prst="rect">
            <a:avLst/>
          </a:prstGeom>
        </p:spPr>
      </p:pic>
      <p:pic>
        <p:nvPicPr>
          <p:cNvPr id="168" name="图片 167" descr="C:\Users\Administrator\Desktop\1.jpg"/>
          <p:cNvPicPr/>
          <p:nvPr/>
        </p:nvPicPr>
        <p:blipFill>
          <a:blip r:embed="rId18">
            <a:extLst>
              <a:ext uri="{28A0092B-C50C-407E-A947-70E740481C1C}">
                <a14:useLocalDpi xmlns:a14="http://schemas.microsoft.com/office/drawing/2010/main" val="0"/>
              </a:ext>
            </a:extLst>
          </a:blip>
          <a:srcRect/>
          <a:stretch>
            <a:fillRect/>
          </a:stretch>
        </p:blipFill>
        <p:spPr>
          <a:xfrm>
            <a:off x="7010752" y="2409484"/>
            <a:ext cx="4117975" cy="2180590"/>
          </a:xfrm>
          <a:prstGeom prst="rect">
            <a:avLst/>
          </a:prstGeom>
          <a:noFill/>
          <a:ln>
            <a:noFill/>
          </a:ln>
        </p:spPr>
      </p:pic>
      <p:sp>
        <p:nvSpPr>
          <p:cNvPr id="3" name="矩形 2"/>
          <p:cNvSpPr/>
          <p:nvPr/>
        </p:nvSpPr>
        <p:spPr>
          <a:xfrm>
            <a:off x="6377367" y="5146091"/>
            <a:ext cx="5210081" cy="369332"/>
          </a:xfrm>
          <a:prstGeom prst="rect">
            <a:avLst/>
          </a:prstGeom>
        </p:spPr>
        <p:txBody>
          <a:bodyPr wrap="none">
            <a:spAutoFit/>
          </a:bodyPr>
          <a:lstStyle/>
          <a:p>
            <a:r>
              <a:rPr lang="zh-CN" altLang="zh-CN" dirty="0"/>
              <a:t>基于</a:t>
            </a:r>
            <a:r>
              <a:rPr lang="en-US" altLang="zh-CN" dirty="0"/>
              <a:t>Cookie</a:t>
            </a:r>
            <a:r>
              <a:rPr lang="zh-CN" altLang="zh-CN" dirty="0"/>
              <a:t>机制实现需身份认证才可访问信息请求</a:t>
            </a:r>
            <a:endParaRPr lang="zh-CN" altLang="en-US" dirty="0"/>
          </a:p>
        </p:txBody>
      </p:sp>
      <p:sp>
        <p:nvSpPr>
          <p:cNvPr id="4" name="矩形 3"/>
          <p:cNvSpPr/>
          <p:nvPr/>
        </p:nvSpPr>
        <p:spPr>
          <a:xfrm>
            <a:off x="1608016" y="5146091"/>
            <a:ext cx="3853876" cy="369332"/>
          </a:xfrm>
          <a:prstGeom prst="rect">
            <a:avLst/>
          </a:prstGeom>
        </p:spPr>
        <p:txBody>
          <a:bodyPr wrap="none">
            <a:spAutoFit/>
          </a:bodyPr>
          <a:lstStyle/>
          <a:p>
            <a:r>
              <a:rPr lang="zh-CN" altLang="zh-CN" dirty="0"/>
              <a:t>基于</a:t>
            </a:r>
            <a:r>
              <a:rPr lang="en-US" altLang="zh-CN" dirty="0"/>
              <a:t>Cookie</a:t>
            </a:r>
            <a:r>
              <a:rPr lang="zh-CN" altLang="zh-CN" dirty="0"/>
              <a:t>机制的</a:t>
            </a:r>
            <a:r>
              <a:rPr lang="en-US" altLang="zh-CN" dirty="0"/>
              <a:t>HTTP</a:t>
            </a:r>
            <a:r>
              <a:rPr lang="zh-CN" altLang="zh-CN" dirty="0"/>
              <a:t>信息交互过程</a:t>
            </a:r>
          </a:p>
        </p:txBody>
      </p:sp>
    </p:spTree>
    <p:extLst>
      <p:ext uri="{BB962C8B-B14F-4D97-AF65-F5344CB8AC3E}">
        <p14:creationId xmlns:p14="http://schemas.microsoft.com/office/powerpoint/2010/main" val="15840247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6269665"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2.</a:t>
            </a:r>
            <a:r>
              <a:rPr lang="zh-CN" altLang="en-US" dirty="0"/>
              <a:t>基于网络交互重构实现信息获取</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787908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带身份认证静态媒体发布信息获取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841007" y="5729751"/>
            <a:ext cx="3416320" cy="369332"/>
          </a:xfrm>
          <a:prstGeom prst="rect">
            <a:avLst/>
          </a:prstGeom>
        </p:spPr>
        <p:txBody>
          <a:bodyPr wrap="none">
            <a:spAutoFit/>
          </a:bodyPr>
          <a:lstStyle/>
          <a:p>
            <a:r>
              <a:rPr lang="zh-CN" altLang="en-US" dirty="0"/>
              <a:t>网络媒体信息获取身份认证模拟</a:t>
            </a:r>
          </a:p>
        </p:txBody>
      </p:sp>
      <p:pic>
        <p:nvPicPr>
          <p:cNvPr id="169" name="图片 168"/>
          <p:cNvPicPr/>
          <p:nvPr/>
        </p:nvPicPr>
        <p:blipFill>
          <a:blip r:embed="rId17">
            <a:extLst>
              <a:ext uri="{28A0092B-C50C-407E-A947-70E740481C1C}">
                <a14:useLocalDpi xmlns:a14="http://schemas.microsoft.com/office/drawing/2010/main" val="0"/>
              </a:ext>
            </a:extLst>
          </a:blip>
          <a:stretch>
            <a:fillRect/>
          </a:stretch>
        </p:blipFill>
        <p:spPr>
          <a:xfrm>
            <a:off x="7786370" y="1236277"/>
            <a:ext cx="3380740" cy="4094480"/>
          </a:xfrm>
          <a:prstGeom prst="rect">
            <a:avLst/>
          </a:prstGeom>
        </p:spPr>
      </p:pic>
      <p:cxnSp>
        <p:nvCxnSpPr>
          <p:cNvPr id="171" name="直接连接符 170"/>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701487" y="311665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174" name="矩形 173"/>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175" name="文本框 12"/>
          <p:cNvSpPr txBox="1"/>
          <p:nvPr/>
        </p:nvSpPr>
        <p:spPr>
          <a:xfrm>
            <a:off x="1522603" y="2484164"/>
            <a:ext cx="3277397" cy="6063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通过网络编程顺序模拟网络媒体信息请求过程</a:t>
            </a:r>
          </a:p>
        </p:txBody>
      </p:sp>
      <p:sp>
        <p:nvSpPr>
          <p:cNvPr id="176" name="文本框 14"/>
          <p:cNvSpPr txBox="1"/>
          <p:nvPr/>
        </p:nvSpPr>
        <p:spPr>
          <a:xfrm>
            <a:off x="1530369" y="3196620"/>
            <a:ext cx="3348086" cy="63094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网络身份认证</a:t>
            </a:r>
            <a:r>
              <a:rPr lang="zh-CN" altLang="en-US" sz="1400" dirty="0" smtClean="0"/>
              <a:t>过程，</a:t>
            </a:r>
            <a:r>
              <a:rPr lang="zh-CN" altLang="en-US" sz="1400" dirty="0"/>
              <a:t>都需要进行正确的网络交互过程模拟</a:t>
            </a:r>
          </a:p>
        </p:txBody>
      </p:sp>
      <p:cxnSp>
        <p:nvCxnSpPr>
          <p:cNvPr id="177" name="直接连接符 176"/>
          <p:cNvCxnSpPr/>
          <p:nvPr/>
        </p:nvCxnSpPr>
        <p:spPr>
          <a:xfrm>
            <a:off x="683466" y="388328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709622" y="383782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bwMode="auto">
          <a:xfrm>
            <a:off x="1087573" y="403447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180" name="文本框 14"/>
          <p:cNvSpPr txBox="1"/>
          <p:nvPr/>
        </p:nvSpPr>
        <p:spPr>
          <a:xfrm>
            <a:off x="1538504" y="3917789"/>
            <a:ext cx="3348086" cy="6063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400" dirty="0"/>
              <a:t>媒体信息获取环节是通过响应信息返回码判断信息获取请求是否成功的</a:t>
            </a:r>
          </a:p>
        </p:txBody>
      </p:sp>
      <p:cxnSp>
        <p:nvCxnSpPr>
          <p:cNvPr id="181" name="直接连接符 180"/>
          <p:cNvCxnSpPr/>
          <p:nvPr/>
        </p:nvCxnSpPr>
        <p:spPr>
          <a:xfrm>
            <a:off x="691601" y="460445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1518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动态</a:t>
            </a:r>
            <a:r>
              <a:rPr lang="zh-CN" altLang="en-US" dirty="0"/>
              <a:t>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5602"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57044" y="1736793"/>
            <a:ext cx="5273675"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 name="文本框 145"/>
          <p:cNvSpPr txBox="1"/>
          <p:nvPr/>
        </p:nvSpPr>
        <p:spPr>
          <a:xfrm>
            <a:off x="1266912" y="4893678"/>
            <a:ext cx="9889099" cy="1938992"/>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动态网页主体内容及其内嵌</a:t>
            </a:r>
            <a:r>
              <a:rPr lang="en-US" altLang="zh-CN" sz="2400" b="1" dirty="0">
                <a:solidFill>
                  <a:schemeClr val="tx1">
                    <a:lumMod val="65000"/>
                    <a:lumOff val="35000"/>
                  </a:schemeClr>
                </a:solidFill>
                <a:latin typeface="微软雅黑" pitchFamily="34" charset="-122"/>
                <a:ea typeface="微软雅黑" pitchFamily="34" charset="-122"/>
              </a:rPr>
              <a:t>URL</a:t>
            </a:r>
            <a:r>
              <a:rPr lang="zh-CN" altLang="en-US" sz="2400" b="1" dirty="0">
                <a:solidFill>
                  <a:schemeClr val="tx1">
                    <a:lumMod val="65000"/>
                    <a:lumOff val="35000"/>
                  </a:schemeClr>
                </a:solidFill>
                <a:latin typeface="微软雅黑" pitchFamily="34" charset="-122"/>
                <a:ea typeface="微软雅黑" pitchFamily="34" charset="-122"/>
              </a:rPr>
              <a:t>信息完全封装于网页源文件中的脚本语言片段内</a:t>
            </a:r>
            <a:r>
              <a:rPr lang="zh-CN" altLang="en-US" sz="2400" b="1" dirty="0" smtClean="0">
                <a:solidFill>
                  <a:schemeClr val="tx1">
                    <a:lumMod val="65000"/>
                    <a:lumOff val="35000"/>
                  </a:schemeClr>
                </a:solidFill>
                <a:latin typeface="微软雅黑" pitchFamily="34" charset="-122"/>
                <a:ea typeface="微软雅黑" pitchFamily="34" charset="-122"/>
              </a:rPr>
              <a:t>，无法直接使用</a:t>
            </a:r>
            <a:r>
              <a:rPr lang="zh-CN" altLang="en-US" sz="2400" b="1" dirty="0">
                <a:solidFill>
                  <a:schemeClr val="tx1">
                    <a:lumMod val="65000"/>
                    <a:lumOff val="35000"/>
                  </a:schemeClr>
                </a:solidFill>
                <a:latin typeface="微软雅黑" pitchFamily="34" charset="-122"/>
                <a:ea typeface="微软雅黑" pitchFamily="34" charset="-122"/>
              </a:rPr>
              <a:t>基于</a:t>
            </a:r>
            <a:r>
              <a:rPr lang="en-US" altLang="zh-CN" sz="2400" b="1" dirty="0">
                <a:solidFill>
                  <a:schemeClr val="tx1">
                    <a:lumMod val="65000"/>
                    <a:lumOff val="35000"/>
                  </a:schemeClr>
                </a:solidFill>
                <a:latin typeface="微软雅黑" pitchFamily="34" charset="-122"/>
                <a:ea typeface="微软雅黑" pitchFamily="34" charset="-122"/>
              </a:rPr>
              <a:t>HTML</a:t>
            </a:r>
            <a:r>
              <a:rPr lang="zh-CN" altLang="en-US" sz="2400" b="1" dirty="0">
                <a:solidFill>
                  <a:schemeClr val="tx1">
                    <a:lumMod val="65000"/>
                    <a:lumOff val="35000"/>
                  </a:schemeClr>
                </a:solidFill>
                <a:latin typeface="微软雅黑" pitchFamily="34" charset="-122"/>
                <a:ea typeface="微软雅黑" pitchFamily="34" charset="-122"/>
              </a:rPr>
              <a:t>标记匹配方法提取网页主体内容及其内嵌</a:t>
            </a:r>
            <a:r>
              <a:rPr lang="en-US" altLang="zh-CN" sz="2400" b="1" dirty="0">
                <a:solidFill>
                  <a:schemeClr val="tx1">
                    <a:lumMod val="65000"/>
                    <a:lumOff val="35000"/>
                  </a:schemeClr>
                </a:solidFill>
                <a:latin typeface="微软雅黑" pitchFamily="34" charset="-122"/>
                <a:ea typeface="微软雅黑" pitchFamily="34" charset="-122"/>
              </a:rPr>
              <a:t>URL</a:t>
            </a:r>
            <a:r>
              <a:rPr lang="zh-CN" altLang="en-US" sz="2400" b="1" dirty="0">
                <a:solidFill>
                  <a:schemeClr val="tx1">
                    <a:lumMod val="65000"/>
                    <a:lumOff val="35000"/>
                  </a:schemeClr>
                </a:solidFill>
                <a:latin typeface="微软雅黑" pitchFamily="34" charset="-122"/>
                <a:ea typeface="微软雅黑" pitchFamily="34" charset="-122"/>
              </a:rPr>
              <a:t>信息</a:t>
            </a:r>
            <a:r>
              <a:rPr lang="zh-CN" altLang="en-US" sz="2400" b="1" dirty="0" smtClean="0">
                <a:solidFill>
                  <a:schemeClr val="tx1">
                    <a:lumMod val="65000"/>
                    <a:lumOff val="35000"/>
                  </a:schemeClr>
                </a:solidFill>
                <a:latin typeface="微软雅黑" pitchFamily="34" charset="-122"/>
                <a:ea typeface="微软雅黑" pitchFamily="34" charset="-122"/>
              </a:rPr>
              <a:t>。</a:t>
            </a:r>
            <a:endParaRPr lang="en-US" altLang="zh-CN" sz="2400" b="1" dirty="0" smtClean="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smtClean="0">
                <a:solidFill>
                  <a:schemeClr val="tx1">
                    <a:lumMod val="65000"/>
                    <a:lumOff val="35000"/>
                  </a:schemeClr>
                </a:solidFill>
                <a:latin typeface="微软雅黑" pitchFamily="34" charset="-122"/>
                <a:ea typeface="微软雅黑" pitchFamily="34" charset="-122"/>
              </a:rPr>
              <a:t>可将脚本</a:t>
            </a:r>
            <a:r>
              <a:rPr lang="zh-CN" altLang="en-US" sz="2400" b="1" dirty="0">
                <a:solidFill>
                  <a:schemeClr val="tx1">
                    <a:lumMod val="65000"/>
                    <a:lumOff val="35000"/>
                  </a:schemeClr>
                </a:solidFill>
                <a:latin typeface="微软雅黑" pitchFamily="34" charset="-122"/>
                <a:ea typeface="微软雅黑" pitchFamily="34" charset="-122"/>
              </a:rPr>
              <a:t>语言片段传递给</a:t>
            </a:r>
            <a:r>
              <a:rPr lang="en-US" altLang="zh-CN" sz="2400" b="1" dirty="0">
                <a:solidFill>
                  <a:schemeClr val="tx1">
                    <a:lumMod val="65000"/>
                    <a:lumOff val="35000"/>
                  </a:schemeClr>
                </a:solidFill>
                <a:latin typeface="微软雅黑" pitchFamily="34" charset="-122"/>
                <a:ea typeface="微软雅黑" pitchFamily="34" charset="-122"/>
              </a:rPr>
              <a:t>Mozilla</a:t>
            </a:r>
            <a:r>
              <a:rPr lang="zh-CN" altLang="en-US" sz="2400" b="1" dirty="0">
                <a:solidFill>
                  <a:schemeClr val="tx1">
                    <a:lumMod val="65000"/>
                    <a:lumOff val="35000"/>
                  </a:schemeClr>
                </a:solidFill>
                <a:latin typeface="微软雅黑" pitchFamily="34" charset="-122"/>
                <a:ea typeface="微软雅黑" pitchFamily="34" charset="-122"/>
              </a:rPr>
              <a:t>浏览器的脚本解释</a:t>
            </a:r>
            <a:r>
              <a:rPr lang="zh-CN" altLang="en-US" sz="2400" b="1" dirty="0" smtClean="0">
                <a:solidFill>
                  <a:schemeClr val="tx1">
                    <a:lumMod val="65000"/>
                    <a:lumOff val="35000"/>
                  </a:schemeClr>
                </a:solidFill>
                <a:latin typeface="微软雅黑" pitchFamily="34" charset="-122"/>
                <a:ea typeface="微软雅黑" pitchFamily="34" charset="-122"/>
              </a:rPr>
              <a:t>组件实现</a:t>
            </a:r>
            <a:r>
              <a:rPr lang="zh-CN" altLang="en-US" sz="2400" b="1" dirty="0">
                <a:solidFill>
                  <a:schemeClr val="tx1">
                    <a:lumMod val="65000"/>
                    <a:lumOff val="35000"/>
                  </a:schemeClr>
                </a:solidFill>
                <a:latin typeface="微软雅黑" pitchFamily="34" charset="-122"/>
                <a:ea typeface="微软雅黑" pitchFamily="34" charset="-122"/>
              </a:rPr>
              <a:t>动态脚本解析并获得脚本片段所对应的静态网页</a:t>
            </a:r>
            <a:r>
              <a:rPr lang="zh-CN" altLang="en-US" sz="2400" b="1" dirty="0" smtClean="0">
                <a:solidFill>
                  <a:schemeClr val="tx1">
                    <a:lumMod val="65000"/>
                    <a:lumOff val="35000"/>
                  </a:schemeClr>
                </a:solidFill>
                <a:latin typeface="微软雅黑" pitchFamily="34" charset="-122"/>
                <a:ea typeface="微软雅黑" pitchFamily="34" charset="-122"/>
              </a:rPr>
              <a:t>内容</a:t>
            </a:r>
            <a:endParaRPr lang="en-US" altLang="zh-CN" sz="2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912473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9834744"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1.</a:t>
            </a:r>
            <a:r>
              <a:rPr lang="zh-CN" altLang="en-US" dirty="0"/>
              <a:t>利用</a:t>
            </a:r>
            <a:r>
              <a:rPr lang="en-US" altLang="zh-CN" dirty="0"/>
              <a:t>HTML DOM</a:t>
            </a:r>
            <a:r>
              <a:rPr lang="zh-CN" altLang="en-US" dirty="0"/>
              <a:t>树提取动态网页内的脚本语言片段</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动态</a:t>
            </a:r>
            <a:r>
              <a:rPr lang="zh-CN" altLang="en-US" dirty="0"/>
              <a:t>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6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74573" y="2113977"/>
            <a:ext cx="6842854" cy="2623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487226" y="4742553"/>
            <a:ext cx="3217547" cy="369332"/>
          </a:xfrm>
          <a:prstGeom prst="rect">
            <a:avLst/>
          </a:prstGeom>
        </p:spPr>
        <p:txBody>
          <a:bodyPr wrap="none">
            <a:spAutoFit/>
          </a:bodyPr>
          <a:lstStyle/>
          <a:p>
            <a:r>
              <a:rPr lang="en-US" altLang="zh-CN" dirty="0"/>
              <a:t>HTML</a:t>
            </a:r>
            <a:r>
              <a:rPr lang="zh-CN" altLang="zh-CN" dirty="0"/>
              <a:t>网页对应的</a:t>
            </a:r>
            <a:r>
              <a:rPr lang="en-US" altLang="zh-CN" dirty="0"/>
              <a:t>HTML DOM</a:t>
            </a:r>
            <a:r>
              <a:rPr lang="zh-CN" altLang="zh-CN" dirty="0"/>
              <a:t>树</a:t>
            </a:r>
          </a:p>
        </p:txBody>
      </p:sp>
      <p:sp>
        <p:nvSpPr>
          <p:cNvPr id="162" name="文本框 145"/>
          <p:cNvSpPr txBox="1"/>
          <p:nvPr/>
        </p:nvSpPr>
        <p:spPr>
          <a:xfrm>
            <a:off x="1266912" y="5068782"/>
            <a:ext cx="9889099" cy="1569660"/>
          </a:xfrm>
          <a:prstGeom prst="rect">
            <a:avLst/>
          </a:prstGeom>
          <a:noFill/>
        </p:spPr>
        <p:txBody>
          <a:bodyPr wrap="square" rtlCol="0">
            <a:spAutoFit/>
          </a:bodyPr>
          <a:lstStyle/>
          <a:p>
            <a:pPr marL="285750" indent="-285750">
              <a:buFont typeface="Arial" pitchFamily="34" charset="0"/>
              <a:buChar char="•"/>
            </a:pPr>
            <a:r>
              <a:rPr lang="en-US" altLang="zh-CN" sz="2400" b="1" dirty="0">
                <a:solidFill>
                  <a:schemeClr val="tx1">
                    <a:lumMod val="65000"/>
                    <a:lumOff val="35000"/>
                  </a:schemeClr>
                </a:solidFill>
                <a:latin typeface="微软雅黑" pitchFamily="34" charset="-122"/>
                <a:ea typeface="微软雅黑" pitchFamily="34" charset="-122"/>
              </a:rPr>
              <a:t>HTML</a:t>
            </a:r>
            <a:r>
              <a:rPr lang="zh-CN" altLang="en-US" sz="2400" b="1" dirty="0">
                <a:solidFill>
                  <a:schemeClr val="tx1">
                    <a:lumMod val="65000"/>
                    <a:lumOff val="35000"/>
                  </a:schemeClr>
                </a:solidFill>
                <a:latin typeface="微软雅黑" pitchFamily="34" charset="-122"/>
                <a:ea typeface="微软雅黑" pitchFamily="34" charset="-122"/>
              </a:rPr>
              <a:t>网页对应的</a:t>
            </a:r>
            <a:r>
              <a:rPr lang="en-US" altLang="zh-CN" sz="2400" b="1" dirty="0">
                <a:solidFill>
                  <a:schemeClr val="tx1">
                    <a:lumMod val="65000"/>
                    <a:lumOff val="35000"/>
                  </a:schemeClr>
                </a:solidFill>
                <a:latin typeface="微软雅黑" pitchFamily="34" charset="-122"/>
                <a:ea typeface="微软雅黑" pitchFamily="34" charset="-122"/>
              </a:rPr>
              <a:t>HTML DOM</a:t>
            </a:r>
            <a:r>
              <a:rPr lang="zh-CN" altLang="en-US" sz="2400" b="1" dirty="0">
                <a:solidFill>
                  <a:schemeClr val="tx1">
                    <a:lumMod val="65000"/>
                    <a:lumOff val="35000"/>
                  </a:schemeClr>
                </a:solidFill>
                <a:latin typeface="微软雅黑" pitchFamily="34" charset="-122"/>
                <a:ea typeface="微软雅黑" pitchFamily="34" charset="-122"/>
              </a:rPr>
              <a:t>树存储于浏览器内存对象中，该对象实现了包含若干方法的标准程序接口。网页开发人员可以通过相应接口，对</a:t>
            </a:r>
            <a:r>
              <a:rPr lang="en-US" altLang="zh-CN" sz="2400" b="1" dirty="0">
                <a:solidFill>
                  <a:schemeClr val="tx1">
                    <a:lumMod val="65000"/>
                    <a:lumOff val="35000"/>
                  </a:schemeClr>
                </a:solidFill>
                <a:latin typeface="微软雅黑" pitchFamily="34" charset="-122"/>
                <a:ea typeface="微软雅黑" pitchFamily="34" charset="-122"/>
              </a:rPr>
              <a:t>HTML DOM</a:t>
            </a:r>
            <a:r>
              <a:rPr lang="zh-CN" altLang="en-US" sz="2400" b="1" dirty="0">
                <a:solidFill>
                  <a:schemeClr val="tx1">
                    <a:lumMod val="65000"/>
                    <a:lumOff val="35000"/>
                  </a:schemeClr>
                </a:solidFill>
                <a:latin typeface="微软雅黑" pitchFamily="34" charset="-122"/>
                <a:ea typeface="微软雅黑" pitchFamily="34" charset="-122"/>
              </a:rPr>
              <a:t>树上的每个结点进行遍历、查询、修改或删除等操作，从而动态访问和实时更新</a:t>
            </a:r>
            <a:r>
              <a:rPr lang="en-US" altLang="zh-CN" sz="2400" b="1" dirty="0">
                <a:solidFill>
                  <a:schemeClr val="tx1">
                    <a:lumMod val="65000"/>
                    <a:lumOff val="35000"/>
                  </a:schemeClr>
                </a:solidFill>
                <a:latin typeface="微软雅黑" pitchFamily="34" charset="-122"/>
                <a:ea typeface="微软雅黑" pitchFamily="34" charset="-122"/>
              </a:rPr>
              <a:t>HTML</a:t>
            </a:r>
            <a:r>
              <a:rPr lang="zh-CN" altLang="en-US" sz="2400" b="1" dirty="0">
                <a:solidFill>
                  <a:schemeClr val="tx1">
                    <a:lumMod val="65000"/>
                    <a:lumOff val="35000"/>
                  </a:schemeClr>
                </a:solidFill>
                <a:latin typeface="微软雅黑" pitchFamily="34" charset="-122"/>
                <a:ea typeface="微软雅黑" pitchFamily="34" charset="-122"/>
              </a:rPr>
              <a:t>网页的内容、结构与样式</a:t>
            </a:r>
            <a:endParaRPr lang="en-US" altLang="zh-CN" sz="2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51458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8535285"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2.</a:t>
            </a:r>
            <a:r>
              <a:rPr lang="zh-CN" altLang="en-US" dirty="0"/>
              <a:t>基于</a:t>
            </a:r>
            <a:r>
              <a:rPr lang="en-US" altLang="zh-CN" dirty="0"/>
              <a:t>Rhino</a:t>
            </a:r>
            <a:r>
              <a:rPr lang="zh-CN" altLang="en-US" dirty="0"/>
              <a:t>实现</a:t>
            </a:r>
            <a:r>
              <a:rPr lang="en-US" altLang="zh-CN" dirty="0"/>
              <a:t>JavaScript</a:t>
            </a:r>
            <a:r>
              <a:rPr lang="zh-CN" altLang="en-US" dirty="0"/>
              <a:t>动态网页信息获取</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动态</a:t>
            </a:r>
            <a:r>
              <a:rPr lang="zh-CN" altLang="en-US" dirty="0"/>
              <a:t>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2" name="图片 161"/>
          <p:cNvPicPr/>
          <p:nvPr/>
        </p:nvPicPr>
        <p:blipFill>
          <a:blip r:embed="rId17">
            <a:extLst>
              <a:ext uri="{28A0092B-C50C-407E-A947-70E740481C1C}">
                <a14:useLocalDpi xmlns:a14="http://schemas.microsoft.com/office/drawing/2010/main" val="0"/>
              </a:ext>
            </a:extLst>
          </a:blip>
          <a:stretch>
            <a:fillRect/>
          </a:stretch>
        </p:blipFill>
        <p:spPr>
          <a:xfrm>
            <a:off x="0" y="2217859"/>
            <a:ext cx="4023360" cy="2616835"/>
          </a:xfrm>
          <a:prstGeom prst="rect">
            <a:avLst/>
          </a:prstGeom>
        </p:spPr>
      </p:pic>
      <p:sp>
        <p:nvSpPr>
          <p:cNvPr id="5" name="矩形 4"/>
          <p:cNvSpPr/>
          <p:nvPr/>
        </p:nvSpPr>
        <p:spPr>
          <a:xfrm>
            <a:off x="-27340" y="5073293"/>
            <a:ext cx="4033476" cy="369332"/>
          </a:xfrm>
          <a:prstGeom prst="rect">
            <a:avLst/>
          </a:prstGeom>
        </p:spPr>
        <p:txBody>
          <a:bodyPr wrap="none">
            <a:spAutoFit/>
          </a:bodyPr>
          <a:lstStyle/>
          <a:p>
            <a:r>
              <a:rPr lang="zh-CN" altLang="zh-CN" dirty="0"/>
              <a:t>基于</a:t>
            </a:r>
            <a:r>
              <a:rPr lang="en-US" altLang="zh-CN" dirty="0"/>
              <a:t>Rhino</a:t>
            </a:r>
            <a:r>
              <a:rPr lang="zh-CN" altLang="zh-CN" dirty="0"/>
              <a:t>实现</a:t>
            </a:r>
            <a:r>
              <a:rPr lang="en-US" altLang="zh-CN" dirty="0" smtClean="0"/>
              <a:t>J</a:t>
            </a:r>
            <a:r>
              <a:rPr lang="zh-CN" altLang="zh-CN" dirty="0" smtClean="0"/>
              <a:t>动态</a:t>
            </a:r>
            <a:r>
              <a:rPr lang="zh-CN" altLang="zh-CN" dirty="0"/>
              <a:t>网页发布信息获取</a:t>
            </a:r>
          </a:p>
        </p:txBody>
      </p:sp>
      <p:pic>
        <p:nvPicPr>
          <p:cNvPr id="163" name="图片 162"/>
          <p:cNvPicPr/>
          <p:nvPr/>
        </p:nvPicPr>
        <p:blipFill>
          <a:blip r:embed="rId18">
            <a:extLst>
              <a:ext uri="{28A0092B-C50C-407E-A947-70E740481C1C}">
                <a14:useLocalDpi xmlns:a14="http://schemas.microsoft.com/office/drawing/2010/main" val="0"/>
              </a:ext>
            </a:extLst>
          </a:blip>
          <a:stretch>
            <a:fillRect/>
          </a:stretch>
        </p:blipFill>
        <p:spPr>
          <a:xfrm>
            <a:off x="4494212" y="2626677"/>
            <a:ext cx="3203575" cy="1604645"/>
          </a:xfrm>
          <a:prstGeom prst="rect">
            <a:avLst/>
          </a:prstGeom>
        </p:spPr>
      </p:pic>
      <p:pic>
        <p:nvPicPr>
          <p:cNvPr id="164" name="图片 163"/>
          <p:cNvPicPr/>
          <p:nvPr/>
        </p:nvPicPr>
        <p:blipFill>
          <a:blip r:embed="rId19">
            <a:extLst>
              <a:ext uri="{28A0092B-C50C-407E-A947-70E740481C1C}">
                <a14:useLocalDpi xmlns:a14="http://schemas.microsoft.com/office/drawing/2010/main" val="0"/>
              </a:ext>
            </a:extLst>
          </a:blip>
          <a:stretch>
            <a:fillRect/>
          </a:stretch>
        </p:blipFill>
        <p:spPr>
          <a:xfrm>
            <a:off x="8500839" y="1963443"/>
            <a:ext cx="2822156" cy="3479229"/>
          </a:xfrm>
          <a:prstGeom prst="rect">
            <a:avLst/>
          </a:prstGeom>
        </p:spPr>
      </p:pic>
      <p:sp>
        <p:nvSpPr>
          <p:cNvPr id="6" name="矩形 5"/>
          <p:cNvSpPr/>
          <p:nvPr/>
        </p:nvSpPr>
        <p:spPr>
          <a:xfrm>
            <a:off x="4136168" y="5073293"/>
            <a:ext cx="3919663" cy="369332"/>
          </a:xfrm>
          <a:prstGeom prst="rect">
            <a:avLst/>
          </a:prstGeom>
        </p:spPr>
        <p:txBody>
          <a:bodyPr wrap="none">
            <a:spAutoFit/>
          </a:bodyPr>
          <a:lstStyle/>
          <a:p>
            <a:r>
              <a:rPr lang="zh-CN" altLang="zh-CN" dirty="0"/>
              <a:t>图</a:t>
            </a:r>
            <a:r>
              <a:rPr lang="en-US" altLang="zh-CN" dirty="0"/>
              <a:t>2-14</a:t>
            </a:r>
            <a:r>
              <a:rPr lang="zh-CN" altLang="zh-CN" dirty="0"/>
              <a:t>脚本解释引擎</a:t>
            </a:r>
            <a:r>
              <a:rPr lang="en-US" altLang="zh-CN" dirty="0"/>
              <a:t>Rhino</a:t>
            </a:r>
            <a:r>
              <a:rPr lang="zh-CN" altLang="zh-CN" dirty="0"/>
              <a:t>对象初始化</a:t>
            </a:r>
          </a:p>
        </p:txBody>
      </p:sp>
      <p:sp>
        <p:nvSpPr>
          <p:cNvPr id="7" name="矩形 6"/>
          <p:cNvSpPr/>
          <p:nvPr/>
        </p:nvSpPr>
        <p:spPr>
          <a:xfrm>
            <a:off x="9217601" y="5783253"/>
            <a:ext cx="2113079" cy="369332"/>
          </a:xfrm>
          <a:prstGeom prst="rect">
            <a:avLst/>
          </a:prstGeom>
        </p:spPr>
        <p:txBody>
          <a:bodyPr wrap="none">
            <a:spAutoFit/>
          </a:bodyPr>
          <a:lstStyle/>
          <a:p>
            <a:r>
              <a:rPr lang="en-US" altLang="zh-CN" dirty="0" smtClean="0"/>
              <a:t>Rhino</a:t>
            </a:r>
            <a:r>
              <a:rPr lang="zh-CN" altLang="zh-CN" dirty="0"/>
              <a:t>中的执行过程</a:t>
            </a:r>
            <a:endParaRPr lang="zh-CN" altLang="en-US" dirty="0"/>
          </a:p>
        </p:txBody>
      </p:sp>
    </p:spTree>
    <p:extLst>
      <p:ext uri="{BB962C8B-B14F-4D97-AF65-F5344CB8AC3E}">
        <p14:creationId xmlns:p14="http://schemas.microsoft.com/office/powerpoint/2010/main" val="2537352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7622600"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3.</a:t>
            </a:r>
            <a:r>
              <a:rPr lang="zh-CN" altLang="en-US" dirty="0"/>
              <a:t> </a:t>
            </a:r>
            <a:r>
              <a:rPr lang="zh-CN" altLang="en-US" dirty="0" smtClean="0"/>
              <a:t>基于</a:t>
            </a:r>
            <a:r>
              <a:rPr lang="zh-CN" altLang="en-US" dirty="0"/>
              <a:t>浏览器模拟实现网络媒体信息获取</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动态</a:t>
            </a:r>
            <a:r>
              <a:rPr lang="zh-CN" altLang="en-US" dirty="0"/>
              <a:t>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5" name="图片 164"/>
          <p:cNvPicPr/>
          <p:nvPr/>
        </p:nvPicPr>
        <p:blipFill>
          <a:blip r:embed="rId17">
            <a:extLst>
              <a:ext uri="{28A0092B-C50C-407E-A947-70E740481C1C}">
                <a14:useLocalDpi xmlns:a14="http://schemas.microsoft.com/office/drawing/2010/main" val="0"/>
              </a:ext>
            </a:extLst>
          </a:blip>
          <a:stretch>
            <a:fillRect/>
          </a:stretch>
        </p:blipFill>
        <p:spPr>
          <a:xfrm>
            <a:off x="3836670" y="2211387"/>
            <a:ext cx="4518660" cy="2435225"/>
          </a:xfrm>
          <a:prstGeom prst="rect">
            <a:avLst/>
          </a:prstGeom>
        </p:spPr>
      </p:pic>
      <p:sp>
        <p:nvSpPr>
          <p:cNvPr id="3" name="矩形 2"/>
          <p:cNvSpPr/>
          <p:nvPr/>
        </p:nvSpPr>
        <p:spPr>
          <a:xfrm>
            <a:off x="3839473" y="4888308"/>
            <a:ext cx="4108817" cy="369332"/>
          </a:xfrm>
          <a:prstGeom prst="rect">
            <a:avLst/>
          </a:prstGeom>
        </p:spPr>
        <p:txBody>
          <a:bodyPr wrap="none">
            <a:spAutoFit/>
          </a:bodyPr>
          <a:lstStyle/>
          <a:p>
            <a:r>
              <a:rPr lang="zh-CN" altLang="zh-CN" dirty="0"/>
              <a:t>基于浏览器模拟实现网络媒体信息获取</a:t>
            </a:r>
          </a:p>
        </p:txBody>
      </p:sp>
      <p:sp>
        <p:nvSpPr>
          <p:cNvPr id="166" name="文本框 145"/>
          <p:cNvSpPr txBox="1"/>
          <p:nvPr/>
        </p:nvSpPr>
        <p:spPr>
          <a:xfrm>
            <a:off x="1266912" y="5166062"/>
            <a:ext cx="9889099" cy="1569660"/>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实现过程是利用典型的</a:t>
            </a:r>
            <a:r>
              <a:rPr lang="en-US" altLang="zh-CN" sz="2400" b="1" dirty="0" err="1">
                <a:solidFill>
                  <a:schemeClr val="tx1">
                    <a:lumMod val="65000"/>
                    <a:lumOff val="35000"/>
                  </a:schemeClr>
                </a:solidFill>
                <a:latin typeface="微软雅黑" pitchFamily="34" charset="-122"/>
                <a:ea typeface="微软雅黑" pitchFamily="34" charset="-122"/>
              </a:rPr>
              <a:t>JSSh</a:t>
            </a:r>
            <a:r>
              <a:rPr lang="zh-CN" altLang="en-US" sz="2400" b="1" dirty="0">
                <a:solidFill>
                  <a:schemeClr val="tx1">
                    <a:lumMod val="65000"/>
                    <a:lumOff val="35000"/>
                  </a:schemeClr>
                </a:solidFill>
                <a:latin typeface="微软雅黑" pitchFamily="34" charset="-122"/>
                <a:ea typeface="微软雅黑" pitchFamily="34" charset="-122"/>
              </a:rPr>
              <a:t>客户端向内嵌</a:t>
            </a:r>
            <a:r>
              <a:rPr lang="en-US" altLang="zh-CN" sz="2400" b="1" dirty="0" err="1">
                <a:solidFill>
                  <a:schemeClr val="tx1">
                    <a:lumMod val="65000"/>
                    <a:lumOff val="35000"/>
                  </a:schemeClr>
                </a:solidFill>
                <a:latin typeface="微软雅黑" pitchFamily="34" charset="-122"/>
                <a:ea typeface="微软雅黑" pitchFamily="34" charset="-122"/>
              </a:rPr>
              <a:t>JSSh</a:t>
            </a:r>
            <a:r>
              <a:rPr lang="zh-CN" altLang="en-US" sz="2400" b="1" dirty="0">
                <a:solidFill>
                  <a:schemeClr val="tx1">
                    <a:lumMod val="65000"/>
                    <a:lumOff val="35000"/>
                  </a:schemeClr>
                </a:solidFill>
                <a:latin typeface="微软雅黑" pitchFamily="34" charset="-122"/>
                <a:ea typeface="微软雅黑" pitchFamily="34" charset="-122"/>
              </a:rPr>
              <a:t>服务器的网络浏览器发送</a:t>
            </a:r>
            <a:r>
              <a:rPr lang="en-US" altLang="zh-CN" sz="2400" b="1" dirty="0">
                <a:solidFill>
                  <a:schemeClr val="tx1">
                    <a:lumMod val="65000"/>
                    <a:lumOff val="35000"/>
                  </a:schemeClr>
                </a:solidFill>
                <a:latin typeface="微软雅黑" pitchFamily="34" charset="-122"/>
                <a:ea typeface="微软雅黑" pitchFamily="34" charset="-122"/>
              </a:rPr>
              <a:t>JavaScript</a:t>
            </a:r>
            <a:r>
              <a:rPr lang="zh-CN" altLang="en-US" sz="2400" b="1" dirty="0" smtClean="0">
                <a:solidFill>
                  <a:schemeClr val="tx1">
                    <a:lumMod val="65000"/>
                    <a:lumOff val="35000"/>
                  </a:schemeClr>
                </a:solidFill>
                <a:latin typeface="微软雅黑" pitchFamily="34" charset="-122"/>
                <a:ea typeface="微软雅黑" pitchFamily="34" charset="-122"/>
              </a:rPr>
              <a:t>指令</a:t>
            </a:r>
            <a:endParaRPr lang="en-US" altLang="zh-CN" sz="2400" b="1" dirty="0" smtClean="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smtClean="0">
                <a:solidFill>
                  <a:schemeClr val="tx1">
                    <a:lumMod val="65000"/>
                    <a:lumOff val="35000"/>
                  </a:schemeClr>
                </a:solidFill>
                <a:latin typeface="微软雅黑" pitchFamily="34" charset="-122"/>
                <a:ea typeface="微软雅黑" pitchFamily="34" charset="-122"/>
              </a:rPr>
              <a:t>指示</a:t>
            </a:r>
            <a:r>
              <a:rPr lang="zh-CN" altLang="en-US" sz="2400" b="1" dirty="0">
                <a:solidFill>
                  <a:schemeClr val="tx1">
                    <a:lumMod val="65000"/>
                    <a:lumOff val="35000"/>
                  </a:schemeClr>
                </a:solidFill>
                <a:latin typeface="微软雅黑" pitchFamily="34" charset="-122"/>
                <a:ea typeface="微软雅黑" pitchFamily="34" charset="-122"/>
              </a:rPr>
              <a:t>网络浏览器开展网页表单自动填写、网页按钮</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链接被点击、网络身份认证交互、网页发布信息浏览，以及视</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音频信息点播等系列操作</a:t>
            </a:r>
            <a:r>
              <a:rPr lang="zh-CN" altLang="en-US" sz="2400" b="1" dirty="0" smtClean="0">
                <a:solidFill>
                  <a:schemeClr val="tx1">
                    <a:lumMod val="65000"/>
                    <a:lumOff val="35000"/>
                  </a:schemeClr>
                </a:solidFill>
                <a:latin typeface="微软雅黑" pitchFamily="34" charset="-122"/>
                <a:ea typeface="微软雅黑" pitchFamily="34" charset="-122"/>
              </a:rPr>
              <a:t>。</a:t>
            </a:r>
            <a:endParaRPr lang="zh-CN" altLang="en-US" sz="2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45830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7622600"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smtClean="0"/>
              <a:t>3.</a:t>
            </a:r>
            <a:r>
              <a:rPr lang="zh-CN" altLang="en-US" dirty="0"/>
              <a:t> </a:t>
            </a:r>
            <a:r>
              <a:rPr lang="zh-CN" altLang="en-US" dirty="0" smtClean="0"/>
              <a:t>基于</a:t>
            </a:r>
            <a:r>
              <a:rPr lang="zh-CN" altLang="en-US" dirty="0"/>
              <a:t>浏览器模拟实现网络媒体信息获取</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动态</a:t>
            </a:r>
            <a:r>
              <a:rPr lang="zh-CN" altLang="en-US" dirty="0"/>
              <a:t>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3" name="图片 162"/>
          <p:cNvPicPr/>
          <p:nvPr/>
        </p:nvPicPr>
        <p:blipFill>
          <a:blip r:embed="rId17">
            <a:extLst>
              <a:ext uri="{28A0092B-C50C-407E-A947-70E740481C1C}">
                <a14:useLocalDpi xmlns:a14="http://schemas.microsoft.com/office/drawing/2010/main" val="0"/>
              </a:ext>
            </a:extLst>
          </a:blip>
          <a:stretch>
            <a:fillRect/>
          </a:stretch>
        </p:blipFill>
        <p:spPr>
          <a:xfrm>
            <a:off x="7521211" y="2377831"/>
            <a:ext cx="3611245" cy="3542030"/>
          </a:xfrm>
          <a:prstGeom prst="rect">
            <a:avLst/>
          </a:prstGeom>
        </p:spPr>
      </p:pic>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1" name="文本框 12"/>
          <p:cNvSpPr txBox="1"/>
          <p:nvPr/>
        </p:nvSpPr>
        <p:spPr>
          <a:xfrm>
            <a:off x="1522603" y="2484164"/>
            <a:ext cx="3838695"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身份认证表单自动填写</a:t>
            </a:r>
          </a:p>
        </p:txBody>
      </p:sp>
      <p:sp>
        <p:nvSpPr>
          <p:cNvPr id="172" name="文本框 14"/>
          <p:cNvSpPr txBox="1"/>
          <p:nvPr/>
        </p:nvSpPr>
        <p:spPr>
          <a:xfrm>
            <a:off x="1530369" y="3060428"/>
            <a:ext cx="3348086" cy="67980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600" dirty="0"/>
              <a:t>向内嵌</a:t>
            </a:r>
            <a:r>
              <a:rPr lang="en-US" altLang="zh-CN" sz="1600" dirty="0" err="1"/>
              <a:t>JSSh</a:t>
            </a:r>
            <a:r>
              <a:rPr lang="zh-CN" altLang="en-US" sz="1600" dirty="0"/>
              <a:t>服务器</a:t>
            </a:r>
            <a:r>
              <a:rPr lang="zh-CN" altLang="en-US" sz="1600" dirty="0" smtClean="0"/>
              <a:t>发送指令</a:t>
            </a:r>
            <a:r>
              <a:rPr lang="zh-CN" altLang="en-US" sz="1600" dirty="0"/>
              <a:t>，指示浏览器加载身份认证网站发布信息</a:t>
            </a:r>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8" name="文本框 14"/>
          <p:cNvSpPr txBox="1"/>
          <p:nvPr/>
        </p:nvSpPr>
        <p:spPr>
          <a:xfrm>
            <a:off x="1558238" y="3715450"/>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对网页内嵌</a:t>
            </a:r>
            <a:r>
              <a:rPr lang="en-US" altLang="zh-CN" sz="1800" dirty="0"/>
              <a:t>URL</a:t>
            </a:r>
            <a:r>
              <a:rPr lang="zh-CN" altLang="en-US" sz="1800" dirty="0"/>
              <a:t>逐一进行点击浏览与内容导出</a:t>
            </a:r>
          </a:p>
        </p:txBody>
      </p:sp>
      <p:cxnSp>
        <p:nvCxnSpPr>
          <p:cNvPr id="179" name="直接连接符 178"/>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8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8416730"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3</a:t>
            </a:r>
            <a:r>
              <a:rPr lang="en-US" altLang="zh-CN"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网络通信信息的获取</a:t>
            </a:r>
          </a:p>
        </p:txBody>
      </p:sp>
    </p:spTree>
    <p:extLst>
      <p:ext uri="{BB962C8B-B14F-4D97-AF65-F5344CB8AC3E}">
        <p14:creationId xmlns:p14="http://schemas.microsoft.com/office/powerpoint/2010/main" val="3060773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 name="组合 265"/>
          <p:cNvGrpSpPr/>
          <p:nvPr/>
        </p:nvGrpSpPr>
        <p:grpSpPr>
          <a:xfrm>
            <a:off x="609116" y="261257"/>
            <a:ext cx="1214822" cy="760080"/>
            <a:chOff x="1922078" y="0"/>
            <a:chExt cx="8347844" cy="3447438"/>
          </a:xfrm>
        </p:grpSpPr>
        <p:grpSp>
          <p:nvGrpSpPr>
            <p:cNvPr id="275" name="组合 274"/>
            <p:cNvGrpSpPr/>
            <p:nvPr/>
          </p:nvGrpSpPr>
          <p:grpSpPr>
            <a:xfrm rot="20997101">
              <a:off x="5080902" y="0"/>
              <a:ext cx="659781" cy="793569"/>
              <a:chOff x="9397113" y="1572484"/>
              <a:chExt cx="739439" cy="900000"/>
            </a:xfrm>
          </p:grpSpPr>
          <p:pic>
            <p:nvPicPr>
              <p:cNvPr id="333" name="图片 332"/>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334" name="椭圆 333"/>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6" name="组合 275"/>
            <p:cNvGrpSpPr/>
            <p:nvPr/>
          </p:nvGrpSpPr>
          <p:grpSpPr>
            <a:xfrm rot="2455872">
              <a:off x="9009447" y="1071465"/>
              <a:ext cx="659781" cy="793569"/>
              <a:chOff x="8752405" y="680495"/>
              <a:chExt cx="739439" cy="900000"/>
            </a:xfrm>
          </p:grpSpPr>
          <p:pic>
            <p:nvPicPr>
              <p:cNvPr id="331" name="图片 330"/>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332" name="椭圆 331"/>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7" name="组合 276"/>
            <p:cNvGrpSpPr/>
            <p:nvPr/>
          </p:nvGrpSpPr>
          <p:grpSpPr>
            <a:xfrm rot="20539373">
              <a:off x="4239050" y="1051458"/>
              <a:ext cx="642436" cy="793569"/>
              <a:chOff x="7798300" y="2128176"/>
              <a:chExt cx="720000" cy="900000"/>
            </a:xfrm>
          </p:grpSpPr>
          <p:pic>
            <p:nvPicPr>
              <p:cNvPr id="329" name="图片 328"/>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330" name="椭圆 329"/>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277"/>
            <p:cNvGrpSpPr/>
            <p:nvPr/>
          </p:nvGrpSpPr>
          <p:grpSpPr>
            <a:xfrm rot="622440">
              <a:off x="6257266" y="1278812"/>
              <a:ext cx="643355" cy="793569"/>
              <a:chOff x="5457544" y="2382484"/>
              <a:chExt cx="721030" cy="900000"/>
            </a:xfrm>
          </p:grpSpPr>
          <p:pic>
            <p:nvPicPr>
              <p:cNvPr id="327" name="图片 3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328" name="椭圆 327"/>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9" name="组合 278"/>
            <p:cNvGrpSpPr/>
            <p:nvPr/>
          </p:nvGrpSpPr>
          <p:grpSpPr>
            <a:xfrm rot="713899">
              <a:off x="6982111" y="246490"/>
              <a:ext cx="642436" cy="811512"/>
              <a:chOff x="2594245" y="3143107"/>
              <a:chExt cx="720000" cy="920349"/>
            </a:xfrm>
          </p:grpSpPr>
          <p:pic>
            <p:nvPicPr>
              <p:cNvPr id="325" name="图片 324"/>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326" name="椭圆 325"/>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0" name="组合 279"/>
            <p:cNvGrpSpPr/>
            <p:nvPr/>
          </p:nvGrpSpPr>
          <p:grpSpPr>
            <a:xfrm rot="20351331">
              <a:off x="2986611" y="357756"/>
              <a:ext cx="642436" cy="793569"/>
              <a:chOff x="3277182" y="773323"/>
              <a:chExt cx="720000" cy="900000"/>
            </a:xfrm>
          </p:grpSpPr>
          <p:sp>
            <p:nvSpPr>
              <p:cNvPr id="323" name="椭圆 322"/>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4" name="图片 3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81" name="组合 280"/>
            <p:cNvGrpSpPr/>
            <p:nvPr/>
          </p:nvGrpSpPr>
          <p:grpSpPr>
            <a:xfrm rot="1912890">
              <a:off x="7930945" y="1382649"/>
              <a:ext cx="648427" cy="793569"/>
              <a:chOff x="5384758" y="1250900"/>
              <a:chExt cx="726714" cy="900000"/>
            </a:xfrm>
          </p:grpSpPr>
          <p:sp>
            <p:nvSpPr>
              <p:cNvPr id="321" name="椭圆 320"/>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2" name="图片 3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82" name="组合 281"/>
            <p:cNvGrpSpPr/>
            <p:nvPr/>
          </p:nvGrpSpPr>
          <p:grpSpPr>
            <a:xfrm rot="1354213">
              <a:off x="7092076" y="1228721"/>
              <a:ext cx="642436" cy="793569"/>
              <a:chOff x="3639753" y="2488176"/>
              <a:chExt cx="720000" cy="900000"/>
            </a:xfrm>
          </p:grpSpPr>
          <p:sp>
            <p:nvSpPr>
              <p:cNvPr id="319" name="椭圆 318"/>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0" name="图片 3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83" name="组合 282"/>
            <p:cNvGrpSpPr/>
            <p:nvPr/>
          </p:nvGrpSpPr>
          <p:grpSpPr>
            <a:xfrm rot="19874646">
              <a:off x="3552291" y="1752953"/>
              <a:ext cx="647730" cy="793569"/>
              <a:chOff x="4707387" y="271511"/>
              <a:chExt cx="725933" cy="900000"/>
            </a:xfrm>
          </p:grpSpPr>
          <p:sp>
            <p:nvSpPr>
              <p:cNvPr id="317" name="椭圆 316"/>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8" name="图片 3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84" name="组合 283"/>
            <p:cNvGrpSpPr/>
            <p:nvPr/>
          </p:nvGrpSpPr>
          <p:grpSpPr>
            <a:xfrm>
              <a:off x="5902457" y="519563"/>
              <a:ext cx="647456" cy="793569"/>
              <a:chOff x="4355614" y="1671769"/>
              <a:chExt cx="725626" cy="900000"/>
            </a:xfrm>
          </p:grpSpPr>
          <p:sp>
            <p:nvSpPr>
              <p:cNvPr id="315" name="椭圆 314"/>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6" name="图片 3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5" name="组合 284"/>
            <p:cNvGrpSpPr/>
            <p:nvPr/>
          </p:nvGrpSpPr>
          <p:grpSpPr>
            <a:xfrm rot="3261331">
              <a:off x="8178834" y="2216888"/>
              <a:ext cx="645495" cy="803045"/>
              <a:chOff x="6534782" y="2204846"/>
              <a:chExt cx="732066" cy="900000"/>
            </a:xfrm>
          </p:grpSpPr>
          <p:sp>
            <p:nvSpPr>
              <p:cNvPr id="313" name="椭圆 312"/>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4" name="图片 3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86" name="组合 285"/>
            <p:cNvGrpSpPr/>
            <p:nvPr/>
          </p:nvGrpSpPr>
          <p:grpSpPr>
            <a:xfrm rot="1881527">
              <a:off x="8180043" y="493339"/>
              <a:ext cx="646830" cy="793569"/>
              <a:chOff x="5993772" y="258109"/>
              <a:chExt cx="724925" cy="900000"/>
            </a:xfrm>
          </p:grpSpPr>
          <p:sp>
            <p:nvSpPr>
              <p:cNvPr id="311" name="椭圆 310"/>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2" name="图片 3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287" name="组合 286"/>
            <p:cNvGrpSpPr/>
            <p:nvPr/>
          </p:nvGrpSpPr>
          <p:grpSpPr>
            <a:xfrm rot="3066563">
              <a:off x="9550518" y="2274810"/>
              <a:ext cx="635764" cy="803045"/>
              <a:chOff x="8806213" y="2910111"/>
              <a:chExt cx="721030" cy="900000"/>
            </a:xfrm>
          </p:grpSpPr>
          <p:sp>
            <p:nvSpPr>
              <p:cNvPr id="309" name="椭圆 308"/>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0" name="图片 30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288" name="组合 287"/>
            <p:cNvGrpSpPr/>
            <p:nvPr/>
          </p:nvGrpSpPr>
          <p:grpSpPr>
            <a:xfrm rot="20849518">
              <a:off x="5023848" y="1251597"/>
              <a:ext cx="644890" cy="793569"/>
              <a:chOff x="7330781" y="818297"/>
              <a:chExt cx="722751" cy="900000"/>
            </a:xfrm>
          </p:grpSpPr>
          <p:sp>
            <p:nvSpPr>
              <p:cNvPr id="307" name="椭圆 306"/>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8" name="图片 30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289" name="组合 288"/>
            <p:cNvGrpSpPr/>
            <p:nvPr/>
          </p:nvGrpSpPr>
          <p:grpSpPr>
            <a:xfrm rot="19756194">
              <a:off x="1922078" y="1474933"/>
              <a:ext cx="653202" cy="793569"/>
              <a:chOff x="2213446" y="1768419"/>
              <a:chExt cx="732066" cy="900000"/>
            </a:xfrm>
          </p:grpSpPr>
          <p:pic>
            <p:nvPicPr>
              <p:cNvPr id="305" name="图片 30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306" name="椭圆 305"/>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0" name="直接连接符 289"/>
            <p:cNvCxnSpPr>
              <a:stCxn id="317"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直接连接符 290"/>
            <p:cNvCxnSpPr>
              <a:stCxn id="306"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直接连接符 291"/>
            <p:cNvCxnSpPr>
              <a:stCxn id="323"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直接连接符 292"/>
            <p:cNvCxnSpPr>
              <a:stCxn id="330"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直接连接符 293"/>
            <p:cNvCxnSpPr>
              <a:stCxn id="334"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315"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直接连接符 295"/>
            <p:cNvCxnSpPr>
              <a:stCxn id="307"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接连接符 296"/>
            <p:cNvCxnSpPr>
              <a:stCxn id="328"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326"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319"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直接连接符 299"/>
            <p:cNvCxnSpPr>
              <a:stCxn id="311"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321"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接连接符 301"/>
            <p:cNvCxnSpPr>
              <a:stCxn id="332"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309"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313"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2129979" y="375809"/>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微软雅黑" pitchFamily="34" charset="-122"/>
                <a:ea typeface="微软雅黑" pitchFamily="34" charset="-122"/>
              </a:rPr>
              <a:t>网络通信信息获取的</a:t>
            </a:r>
            <a:r>
              <a:rPr lang="zh-CN" altLang="en-US" dirty="0" smtClean="0">
                <a:latin typeface="微软雅黑" pitchFamily="34" charset="-122"/>
                <a:ea typeface="微软雅黑" pitchFamily="34" charset="-122"/>
              </a:rPr>
              <a:t>一般方法</a:t>
            </a:r>
            <a:endParaRPr lang="zh-CN" altLang="en-US" dirty="0">
              <a:latin typeface="微软雅黑" pitchFamily="34" charset="-122"/>
              <a:ea typeface="微软雅黑" pitchFamily="34" charset="-122"/>
            </a:endParaRPr>
          </a:p>
        </p:txBody>
      </p:sp>
      <p:sp>
        <p:nvSpPr>
          <p:cNvPr id="71" name="文本框 70"/>
          <p:cNvSpPr txBox="1"/>
          <p:nvPr/>
        </p:nvSpPr>
        <p:spPr>
          <a:xfrm>
            <a:off x="1896825" y="1249776"/>
            <a:ext cx="2325612"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smtClean="0">
                <a:solidFill>
                  <a:srgbClr val="F784A5"/>
                </a:solidFill>
                <a:latin typeface="微软雅黑" pitchFamily="34" charset="-122"/>
                <a:ea typeface="微软雅黑" pitchFamily="34" charset="-122"/>
              </a:rPr>
              <a:t>有线网络</a:t>
            </a:r>
            <a:endParaRPr lang="zh-CN" altLang="en-US" sz="3200" dirty="0">
              <a:solidFill>
                <a:srgbClr val="F784A5"/>
              </a:solidFill>
              <a:latin typeface="微软雅黑" pitchFamily="34" charset="-122"/>
              <a:ea typeface="微软雅黑" pitchFamily="34" charset="-122"/>
            </a:endParaRPr>
          </a:p>
        </p:txBody>
      </p:sp>
      <p:grpSp>
        <p:nvGrpSpPr>
          <p:cNvPr id="5" name="组合 4"/>
          <p:cNvGrpSpPr/>
          <p:nvPr/>
        </p:nvGrpSpPr>
        <p:grpSpPr>
          <a:xfrm>
            <a:off x="2213089" y="2135815"/>
            <a:ext cx="1693084" cy="1693084"/>
            <a:chOff x="1544814" y="1976160"/>
            <a:chExt cx="1693084" cy="1693084"/>
          </a:xfrm>
        </p:grpSpPr>
        <p:pic>
          <p:nvPicPr>
            <p:cNvPr id="11" name="图片 10"/>
            <p:cNvPicPr>
              <a:picLocks noChangeAspect="1"/>
            </p:cNvPicPr>
            <p:nvPr/>
          </p:nvPicPr>
          <p:blipFill>
            <a:blip r:embed="rId18"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7832753" y="2201289"/>
            <a:ext cx="1693084" cy="1693084"/>
            <a:chOff x="4424306" y="1976160"/>
            <a:chExt cx="1693084" cy="1693084"/>
          </a:xfrm>
        </p:grpSpPr>
        <p:pic>
          <p:nvPicPr>
            <p:cNvPr id="10" name="图片 9"/>
            <p:cNvPicPr>
              <a:picLocks noChangeAspect="1"/>
            </p:cNvPicPr>
            <p:nvPr/>
          </p:nvPicPr>
          <p:blipFill>
            <a:blip r:embed="rId19"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579"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8985" y="2505357"/>
            <a:ext cx="1161106" cy="114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5" name="直接连接符 94"/>
          <p:cNvCxnSpPr/>
          <p:nvPr/>
        </p:nvCxnSpPr>
        <p:spPr>
          <a:xfrm>
            <a:off x="598937" y="423766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98937" y="488511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bwMode="auto">
          <a:xfrm>
            <a:off x="995360" y="446203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08" name="矩形 107"/>
          <p:cNvSpPr/>
          <p:nvPr/>
        </p:nvSpPr>
        <p:spPr bwMode="auto">
          <a:xfrm>
            <a:off x="976888" y="514986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09" name="文本框 12"/>
          <p:cNvSpPr txBox="1"/>
          <p:nvPr/>
        </p:nvSpPr>
        <p:spPr>
          <a:xfrm>
            <a:off x="1420053" y="4320721"/>
            <a:ext cx="3838695"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端口镜像复制模式</a:t>
            </a:r>
            <a:endParaRPr lang="zh-CN" altLang="en-US" sz="1800" dirty="0"/>
          </a:p>
        </p:txBody>
      </p:sp>
      <p:sp>
        <p:nvSpPr>
          <p:cNvPr id="110" name="文本框 14"/>
          <p:cNvSpPr txBox="1"/>
          <p:nvPr/>
        </p:nvSpPr>
        <p:spPr>
          <a:xfrm>
            <a:off x="1427819" y="4896985"/>
            <a:ext cx="3348086" cy="753220"/>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r>
              <a:rPr lang="zh-CN" altLang="en-US" dirty="0"/>
              <a:t>攻击交换机以得到所有的数据包</a:t>
            </a:r>
          </a:p>
        </p:txBody>
      </p:sp>
      <p:cxnSp>
        <p:nvCxnSpPr>
          <p:cNvPr id="111" name="直接连接符 110"/>
          <p:cNvCxnSpPr/>
          <p:nvPr/>
        </p:nvCxnSpPr>
        <p:spPr>
          <a:xfrm>
            <a:off x="580916" y="55447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bwMode="auto">
          <a:xfrm>
            <a:off x="985023" y="582239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13" name="文本框 14"/>
          <p:cNvSpPr txBox="1"/>
          <p:nvPr/>
        </p:nvSpPr>
        <p:spPr>
          <a:xfrm>
            <a:off x="1455688" y="5552007"/>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攻击模式包括：</a:t>
            </a:r>
            <a:r>
              <a:rPr lang="en-US" altLang="zh-CN" sz="1800" dirty="0" smtClean="0"/>
              <a:t>MAC </a:t>
            </a:r>
            <a:r>
              <a:rPr lang="en-US" altLang="zh-CN" sz="1800" dirty="0"/>
              <a:t>Flooding</a:t>
            </a:r>
            <a:r>
              <a:rPr lang="zh-CN" altLang="en-US" sz="1800" dirty="0"/>
              <a:t>攻击和</a:t>
            </a:r>
            <a:r>
              <a:rPr lang="en-US" altLang="zh-CN" sz="1800" dirty="0"/>
              <a:t>ARP</a:t>
            </a:r>
            <a:r>
              <a:rPr lang="zh-CN" altLang="en-US" sz="1800" dirty="0"/>
              <a:t>包欺骗</a:t>
            </a:r>
          </a:p>
        </p:txBody>
      </p:sp>
      <p:cxnSp>
        <p:nvCxnSpPr>
          <p:cNvPr id="114" name="直接连接符 113"/>
          <p:cNvCxnSpPr/>
          <p:nvPr/>
        </p:nvCxnSpPr>
        <p:spPr>
          <a:xfrm>
            <a:off x="589051" y="627563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5" name="文本框 70"/>
          <p:cNvSpPr txBox="1"/>
          <p:nvPr/>
        </p:nvSpPr>
        <p:spPr>
          <a:xfrm>
            <a:off x="7630177" y="1327597"/>
            <a:ext cx="2325612"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solidFill>
                  <a:srgbClr val="F784A5"/>
                </a:solidFill>
                <a:latin typeface="微软雅黑" pitchFamily="34" charset="-122"/>
                <a:ea typeface="微软雅黑" pitchFamily="34" charset="-122"/>
              </a:rPr>
              <a:t>无</a:t>
            </a:r>
            <a:r>
              <a:rPr lang="zh-CN" altLang="en-US" sz="3200" dirty="0" smtClean="0">
                <a:solidFill>
                  <a:srgbClr val="F784A5"/>
                </a:solidFill>
                <a:latin typeface="微软雅黑" pitchFamily="34" charset="-122"/>
                <a:ea typeface="微软雅黑" pitchFamily="34" charset="-122"/>
              </a:rPr>
              <a:t>线网络</a:t>
            </a:r>
            <a:endParaRPr lang="zh-CN" altLang="en-US" sz="3200" dirty="0">
              <a:solidFill>
                <a:srgbClr val="F784A5"/>
              </a:solidFill>
              <a:latin typeface="微软雅黑" pitchFamily="34" charset="-122"/>
              <a:ea typeface="微软雅黑" pitchFamily="34" charset="-122"/>
            </a:endParaRPr>
          </a:p>
        </p:txBody>
      </p:sp>
      <p:cxnSp>
        <p:nvCxnSpPr>
          <p:cNvPr id="117" name="直接连接符 116"/>
          <p:cNvCxnSpPr/>
          <p:nvPr/>
        </p:nvCxnSpPr>
        <p:spPr>
          <a:xfrm>
            <a:off x="6785373" y="437897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6785373" y="502642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bwMode="auto">
          <a:xfrm>
            <a:off x="7181796" y="460334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20" name="矩形 119"/>
          <p:cNvSpPr/>
          <p:nvPr/>
        </p:nvSpPr>
        <p:spPr bwMode="auto">
          <a:xfrm>
            <a:off x="7163324" y="529117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21" name="文本框 12"/>
          <p:cNvSpPr txBox="1"/>
          <p:nvPr/>
        </p:nvSpPr>
        <p:spPr>
          <a:xfrm>
            <a:off x="7606489" y="4345295"/>
            <a:ext cx="3838695"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设置成混杂模式，缺点不能获得</a:t>
            </a:r>
            <a:r>
              <a:rPr lang="en-US" altLang="zh-CN" sz="1800" dirty="0" smtClean="0"/>
              <a:t>802.11b</a:t>
            </a:r>
            <a:r>
              <a:rPr lang="zh-CN" altLang="zh-CN" sz="1800" dirty="0"/>
              <a:t>的帧头</a:t>
            </a:r>
            <a:endParaRPr lang="zh-CN" altLang="en-US" sz="1800" dirty="0"/>
          </a:p>
        </p:txBody>
      </p:sp>
      <p:sp>
        <p:nvSpPr>
          <p:cNvPr id="122" name="文本框 14"/>
          <p:cNvSpPr txBox="1"/>
          <p:nvPr/>
        </p:nvSpPr>
        <p:spPr>
          <a:xfrm>
            <a:off x="7606489" y="5232390"/>
            <a:ext cx="3348086" cy="406971"/>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r>
              <a:rPr lang="zh-CN" altLang="zh-CN" dirty="0"/>
              <a:t>射频监听工作模式</a:t>
            </a:r>
            <a:endParaRPr lang="zh-CN" altLang="en-US" dirty="0"/>
          </a:p>
        </p:txBody>
      </p:sp>
      <p:cxnSp>
        <p:nvCxnSpPr>
          <p:cNvPr id="123" name="直接连接符 122"/>
          <p:cNvCxnSpPr/>
          <p:nvPr/>
        </p:nvCxnSpPr>
        <p:spPr>
          <a:xfrm>
            <a:off x="6767352" y="568604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bwMode="auto">
          <a:xfrm>
            <a:off x="7171459" y="596370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25" name="文本框 14"/>
          <p:cNvSpPr txBox="1"/>
          <p:nvPr/>
        </p:nvSpPr>
        <p:spPr>
          <a:xfrm>
            <a:off x="7642124" y="5693317"/>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能捕获到其所在的基本服务</a:t>
            </a:r>
            <a:r>
              <a:rPr lang="zh-CN" altLang="en-US" sz="1800" dirty="0" smtClean="0"/>
              <a:t>集中</a:t>
            </a:r>
            <a:r>
              <a:rPr lang="zh-CN" altLang="en-US" sz="1800" dirty="0"/>
              <a:t>的所有数据包</a:t>
            </a:r>
          </a:p>
        </p:txBody>
      </p:sp>
      <p:cxnSp>
        <p:nvCxnSpPr>
          <p:cNvPr id="126" name="直接连接符 125"/>
          <p:cNvCxnSpPr/>
          <p:nvPr/>
        </p:nvCxnSpPr>
        <p:spPr>
          <a:xfrm>
            <a:off x="6775487" y="641694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16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61348" y="1539845"/>
            <a:ext cx="182614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获取流程</a:t>
            </a:r>
            <a:endParaRPr lang="zh-CN" altLang="en-US"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1" name="文本框 12"/>
          <p:cNvSpPr txBox="1"/>
          <p:nvPr/>
        </p:nvSpPr>
        <p:spPr>
          <a:xfrm>
            <a:off x="1493419" y="2342744"/>
            <a:ext cx="3838695"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包括信息</a:t>
            </a:r>
            <a:r>
              <a:rPr lang="zh-CN" altLang="en-US" sz="1800" dirty="0"/>
              <a:t>镜像</a:t>
            </a:r>
            <a:r>
              <a:rPr lang="zh-CN" altLang="en-US" sz="1800" dirty="0" smtClean="0"/>
              <a:t>、数据重组、数据</a:t>
            </a:r>
            <a:r>
              <a:rPr lang="zh-CN" altLang="en-US" sz="1800" dirty="0"/>
              <a:t>恢复</a:t>
            </a:r>
            <a:r>
              <a:rPr lang="zh-CN" altLang="en-US" sz="1800" dirty="0" smtClean="0"/>
              <a:t>、信息</a:t>
            </a:r>
            <a:r>
              <a:rPr lang="zh-CN" altLang="en-US" sz="1800" dirty="0"/>
              <a:t>存储等技术环节</a:t>
            </a:r>
          </a:p>
        </p:txBody>
      </p:sp>
      <p:sp>
        <p:nvSpPr>
          <p:cNvPr id="172" name="文本框 14"/>
          <p:cNvSpPr txBox="1"/>
          <p:nvPr/>
        </p:nvSpPr>
        <p:spPr>
          <a:xfrm>
            <a:off x="1530369" y="3060428"/>
            <a:ext cx="3348086" cy="67980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600" dirty="0" smtClean="0"/>
              <a:t>数据获取及交互主要通过三</a:t>
            </a:r>
            <a:r>
              <a:rPr lang="zh-CN" altLang="en-US" sz="1600" dirty="0"/>
              <a:t>层交换机通信端口数据导出的方式</a:t>
            </a:r>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8" name="文本框 14"/>
          <p:cNvSpPr txBox="1"/>
          <p:nvPr/>
        </p:nvSpPr>
        <p:spPr>
          <a:xfrm>
            <a:off x="1558238" y="3715450"/>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避免获取个人</a:t>
            </a:r>
            <a:r>
              <a:rPr lang="zh-CN" altLang="en-US" sz="1800" dirty="0"/>
              <a:t>隐私范畴的网络通信</a:t>
            </a:r>
            <a:r>
              <a:rPr lang="zh-CN" altLang="en-US" sz="1800" dirty="0" smtClean="0"/>
              <a:t>信息</a:t>
            </a:r>
            <a:endParaRPr lang="zh-CN" altLang="en-US" sz="1800" dirty="0"/>
          </a:p>
        </p:txBody>
      </p:sp>
      <p:cxnSp>
        <p:nvCxnSpPr>
          <p:cNvPr id="179" name="直接连接符 178"/>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2" name="图片 161"/>
          <p:cNvPicPr/>
          <p:nvPr/>
        </p:nvPicPr>
        <p:blipFill>
          <a:blip r:embed="rId17">
            <a:extLst>
              <a:ext uri="{28A0092B-C50C-407E-A947-70E740481C1C}">
                <a14:useLocalDpi xmlns:a14="http://schemas.microsoft.com/office/drawing/2010/main" val="0"/>
              </a:ext>
            </a:extLst>
          </a:blip>
          <a:stretch>
            <a:fillRect/>
          </a:stretch>
        </p:blipFill>
        <p:spPr>
          <a:xfrm>
            <a:off x="5893882" y="2484164"/>
            <a:ext cx="5487480" cy="2117414"/>
          </a:xfrm>
          <a:prstGeom prst="rect">
            <a:avLst/>
          </a:prstGeom>
        </p:spPr>
      </p:pic>
      <p:sp>
        <p:nvSpPr>
          <p:cNvPr id="3" name="矩形 2"/>
          <p:cNvSpPr/>
          <p:nvPr/>
        </p:nvSpPr>
        <p:spPr>
          <a:xfrm>
            <a:off x="7640857" y="4820214"/>
            <a:ext cx="2492990" cy="369332"/>
          </a:xfrm>
          <a:prstGeom prst="rect">
            <a:avLst/>
          </a:prstGeom>
        </p:spPr>
        <p:txBody>
          <a:bodyPr wrap="none">
            <a:spAutoFit/>
          </a:bodyPr>
          <a:lstStyle/>
          <a:p>
            <a:r>
              <a:rPr lang="zh-CN" altLang="zh-CN" dirty="0"/>
              <a:t>网络通信信息获取流程</a:t>
            </a:r>
            <a:endParaRPr lang="zh-CN" altLang="en-US" dirty="0"/>
          </a:p>
        </p:txBody>
      </p:sp>
    </p:spTree>
    <p:extLst>
      <p:ext uri="{BB962C8B-B14F-4D97-AF65-F5344CB8AC3E}">
        <p14:creationId xmlns:p14="http://schemas.microsoft.com/office/powerpoint/2010/main" val="35528046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7334251" cy="1143000"/>
          </a:xfrm>
          <a:prstGeom prst="rect">
            <a:avLst/>
          </a:prstGeom>
          <a:noFill/>
          <a:ln w="9525">
            <a:noFill/>
            <a:miter lim="800000"/>
            <a:headEnd/>
            <a:tailEnd/>
          </a:ln>
        </p:spPr>
        <p:txBody>
          <a:bodyPr/>
          <a:lstStyle/>
          <a:p>
            <a:r>
              <a:rPr lang="en-US" altLang="zh-CN"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1. </a:t>
            </a:r>
            <a:r>
              <a:rPr lang="zh-CN" altLang="en-US" sz="6000" dirty="0" smtClean="0">
                <a:solidFill>
                  <a:schemeClr val="accent3"/>
                </a:solidFill>
                <a:effectLst>
                  <a:outerShdw blurRad="38100" dist="38100" dir="2700000" algn="tl">
                    <a:srgbClr val="C0C0C0"/>
                  </a:outerShdw>
                </a:effectLst>
                <a:latin typeface="微软雅黑" pitchFamily="34" charset="-122"/>
                <a:ea typeface="微软雅黑" pitchFamily="34" charset="-122"/>
              </a:rPr>
              <a:t>互联网</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信息分类</a:t>
            </a:r>
          </a:p>
        </p:txBody>
      </p:sp>
    </p:spTree>
    <p:extLst>
      <p:ext uri="{BB962C8B-B14F-4D97-AF65-F5344CB8AC3E}">
        <p14:creationId xmlns:p14="http://schemas.microsoft.com/office/powerpoint/2010/main" val="3622047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30</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833182374"/>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711" name="文本框 11"/>
          <p:cNvSpPr txBox="1">
            <a:spLocks noChangeArrowheads="1"/>
          </p:cNvSpPr>
          <p:nvPr/>
        </p:nvSpPr>
        <p:spPr bwMode="auto">
          <a:xfrm>
            <a:off x="719667" y="5876926"/>
            <a:ext cx="11288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ctr"/>
            <a:r>
              <a:rPr lang="zh-CN" altLang="en-US" sz="2400" b="1" dirty="0" smtClean="0">
                <a:solidFill>
                  <a:schemeClr val="tx1">
                    <a:lumMod val="65000"/>
                    <a:lumOff val="35000"/>
                  </a:schemeClr>
                </a:solidFill>
                <a:latin typeface="微软雅黑" pitchFamily="34" charset="-122"/>
                <a:ea typeface="微软雅黑" pitchFamily="34" charset="-122"/>
              </a:rPr>
              <a:t>主要</a:t>
            </a:r>
            <a:r>
              <a:rPr lang="zh-CN" altLang="en-US" sz="2400" b="1" dirty="0">
                <a:solidFill>
                  <a:schemeClr val="tx1">
                    <a:lumMod val="65000"/>
                    <a:lumOff val="35000"/>
                  </a:schemeClr>
                </a:solidFill>
                <a:latin typeface="微软雅黑" pitchFamily="34" charset="-122"/>
                <a:ea typeface="微软雅黑" pitchFamily="34" charset="-122"/>
              </a:rPr>
              <a:t>难点是互联网网络信息资源丰富但分散、缺乏一个有效的一体化管理</a:t>
            </a:r>
          </a:p>
        </p:txBody>
      </p:sp>
      <p:grpSp>
        <p:nvGrpSpPr>
          <p:cNvPr id="9" name="组合 8"/>
          <p:cNvGrpSpPr/>
          <p:nvPr/>
        </p:nvGrpSpPr>
        <p:grpSpPr>
          <a:xfrm>
            <a:off x="609116" y="261257"/>
            <a:ext cx="1214822" cy="760080"/>
            <a:chOff x="1922078" y="0"/>
            <a:chExt cx="8347844" cy="3447438"/>
          </a:xfrm>
        </p:grpSpPr>
        <p:grpSp>
          <p:nvGrpSpPr>
            <p:cNvPr id="10" name="组合 9"/>
            <p:cNvGrpSpPr/>
            <p:nvPr/>
          </p:nvGrpSpPr>
          <p:grpSpPr>
            <a:xfrm rot="20997101">
              <a:off x="5080902" y="0"/>
              <a:ext cx="659781" cy="793569"/>
              <a:chOff x="9397113" y="1572484"/>
              <a:chExt cx="739439" cy="900000"/>
            </a:xfrm>
          </p:grpSpPr>
          <p:pic>
            <p:nvPicPr>
              <p:cNvPr id="68" name="图片 67"/>
              <p:cNvPicPr>
                <a:picLocks noChangeAspect="1"/>
              </p:cNvPicPr>
              <p:nvPr/>
            </p:nvPicPr>
            <p:blipFill rotWithShape="1">
              <a:blip r:embed="rId7"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69" name="椭圆 68"/>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2455872">
              <a:off x="9009447" y="1071465"/>
              <a:ext cx="659781" cy="793569"/>
              <a:chOff x="8752405" y="680495"/>
              <a:chExt cx="739439" cy="900000"/>
            </a:xfrm>
          </p:grpSpPr>
          <p:pic>
            <p:nvPicPr>
              <p:cNvPr id="66" name="图片 65"/>
              <p:cNvPicPr>
                <a:picLocks noChangeAspect="1"/>
              </p:cNvPicPr>
              <p:nvPr/>
            </p:nvPicPr>
            <p:blipFill rotWithShape="1">
              <a:blip r:embed="rId8"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67" name="椭圆 66"/>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20539373">
              <a:off x="4239050" y="1051458"/>
              <a:ext cx="642436" cy="793569"/>
              <a:chOff x="7798300" y="2128176"/>
              <a:chExt cx="720000" cy="900000"/>
            </a:xfrm>
          </p:grpSpPr>
          <p:pic>
            <p:nvPicPr>
              <p:cNvPr id="64" name="图片 63"/>
              <p:cNvPicPr>
                <a:picLocks noChangeAspect="1"/>
              </p:cNvPicPr>
              <p:nvPr/>
            </p:nvPicPr>
            <p:blipFill rotWithShape="1">
              <a:blip r:embed="rId9"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65" name="椭圆 64"/>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622440">
              <a:off x="6257266" y="1278812"/>
              <a:ext cx="643355" cy="793569"/>
              <a:chOff x="5457544" y="2382484"/>
              <a:chExt cx="721030" cy="900000"/>
            </a:xfrm>
          </p:grpSpPr>
          <p:pic>
            <p:nvPicPr>
              <p:cNvPr id="62" name="图片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63" name="椭圆 62"/>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713899">
              <a:off x="6982111" y="246490"/>
              <a:ext cx="642436" cy="811512"/>
              <a:chOff x="2594245" y="3143107"/>
              <a:chExt cx="720000" cy="920349"/>
            </a:xfrm>
          </p:grpSpPr>
          <p:pic>
            <p:nvPicPr>
              <p:cNvPr id="60" name="图片 59"/>
              <p:cNvPicPr>
                <a:picLocks noChangeAspect="1"/>
              </p:cNvPicPr>
              <p:nvPr/>
            </p:nvPicPr>
            <p:blipFill rotWithShape="1">
              <a:blip r:embed="rId11"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61" name="椭圆 60"/>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20351331">
              <a:off x="2986611" y="357756"/>
              <a:ext cx="642436" cy="793569"/>
              <a:chOff x="3277182" y="773323"/>
              <a:chExt cx="720000" cy="900000"/>
            </a:xfrm>
          </p:grpSpPr>
          <p:sp>
            <p:nvSpPr>
              <p:cNvPr id="58" name="椭圆 57"/>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16" name="组合 15"/>
            <p:cNvGrpSpPr/>
            <p:nvPr/>
          </p:nvGrpSpPr>
          <p:grpSpPr>
            <a:xfrm rot="1912890">
              <a:off x="7930945" y="1382649"/>
              <a:ext cx="648427" cy="793569"/>
              <a:chOff x="5384758" y="1250900"/>
              <a:chExt cx="726714" cy="900000"/>
            </a:xfrm>
          </p:grpSpPr>
          <p:sp>
            <p:nvSpPr>
              <p:cNvPr id="56" name="椭圆 55"/>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17" name="组合 16"/>
            <p:cNvGrpSpPr/>
            <p:nvPr/>
          </p:nvGrpSpPr>
          <p:grpSpPr>
            <a:xfrm rot="1354213">
              <a:off x="7092076" y="1228721"/>
              <a:ext cx="642436" cy="793569"/>
              <a:chOff x="3639753" y="2488176"/>
              <a:chExt cx="720000" cy="900000"/>
            </a:xfrm>
          </p:grpSpPr>
          <p:sp>
            <p:nvSpPr>
              <p:cNvPr id="54" name="椭圆 53"/>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18" name="组合 17"/>
            <p:cNvGrpSpPr/>
            <p:nvPr/>
          </p:nvGrpSpPr>
          <p:grpSpPr>
            <a:xfrm rot="19874646">
              <a:off x="3552291" y="1752953"/>
              <a:ext cx="647730" cy="793569"/>
              <a:chOff x="4707387" y="271511"/>
              <a:chExt cx="725933" cy="900000"/>
            </a:xfrm>
          </p:grpSpPr>
          <p:sp>
            <p:nvSpPr>
              <p:cNvPr id="52" name="椭圆 51"/>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19" name="组合 18"/>
            <p:cNvGrpSpPr/>
            <p:nvPr/>
          </p:nvGrpSpPr>
          <p:grpSpPr>
            <a:xfrm>
              <a:off x="5902457" y="519563"/>
              <a:ext cx="647456" cy="793569"/>
              <a:chOff x="4355614" y="1671769"/>
              <a:chExt cx="725626" cy="900000"/>
            </a:xfrm>
          </p:grpSpPr>
          <p:sp>
            <p:nvSpPr>
              <p:cNvPr id="50" name="椭圆 49"/>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0" name="组合 19"/>
            <p:cNvGrpSpPr/>
            <p:nvPr/>
          </p:nvGrpSpPr>
          <p:grpSpPr>
            <a:xfrm rot="3261331">
              <a:off x="8178834" y="2216888"/>
              <a:ext cx="645495" cy="803045"/>
              <a:chOff x="6534782" y="2204846"/>
              <a:chExt cx="732066" cy="900000"/>
            </a:xfrm>
          </p:grpSpPr>
          <p:sp>
            <p:nvSpPr>
              <p:cNvPr id="48" name="椭圆 47"/>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1" name="组合 20"/>
            <p:cNvGrpSpPr/>
            <p:nvPr/>
          </p:nvGrpSpPr>
          <p:grpSpPr>
            <a:xfrm rot="1881527">
              <a:off x="8180043" y="493339"/>
              <a:ext cx="646830" cy="793569"/>
              <a:chOff x="5993772" y="258109"/>
              <a:chExt cx="724925" cy="900000"/>
            </a:xfrm>
          </p:grpSpPr>
          <p:sp>
            <p:nvSpPr>
              <p:cNvPr id="46" name="椭圆 45"/>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22" name="组合 21"/>
            <p:cNvGrpSpPr/>
            <p:nvPr/>
          </p:nvGrpSpPr>
          <p:grpSpPr>
            <a:xfrm rot="3066563">
              <a:off x="9550518" y="2274810"/>
              <a:ext cx="635764" cy="803045"/>
              <a:chOff x="8806213" y="2910111"/>
              <a:chExt cx="721030" cy="900000"/>
            </a:xfrm>
          </p:grpSpPr>
          <p:sp>
            <p:nvSpPr>
              <p:cNvPr id="44" name="椭圆 43"/>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23" name="组合 22"/>
            <p:cNvGrpSpPr/>
            <p:nvPr/>
          </p:nvGrpSpPr>
          <p:grpSpPr>
            <a:xfrm rot="20849518">
              <a:off x="5023848" y="1251597"/>
              <a:ext cx="644890" cy="793569"/>
              <a:chOff x="7330781" y="818297"/>
              <a:chExt cx="722751" cy="900000"/>
            </a:xfrm>
          </p:grpSpPr>
          <p:sp>
            <p:nvSpPr>
              <p:cNvPr id="42" name="椭圆 41"/>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24" name="组合 23"/>
            <p:cNvGrpSpPr/>
            <p:nvPr/>
          </p:nvGrpSpPr>
          <p:grpSpPr>
            <a:xfrm rot="19756194">
              <a:off x="1922078" y="1474933"/>
              <a:ext cx="653202" cy="793569"/>
              <a:chOff x="2213446" y="1768419"/>
              <a:chExt cx="732066" cy="900000"/>
            </a:xfrm>
          </p:grpSpPr>
          <p:pic>
            <p:nvPicPr>
              <p:cNvPr id="40" name="图片 3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41" name="椭圆 40"/>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a:stCxn id="52"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1"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58"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5"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69"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50"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2"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3"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1"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4"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6"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7"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4"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48"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6853158" cy="707886"/>
          </a:xfrm>
          <a:prstGeom prst="rect">
            <a:avLst/>
          </a:prstGeom>
          <a:noFill/>
        </p:spPr>
        <p:txBody>
          <a:bodyPr wrap="none" rtlCol="0">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rPr>
              <a:t>网络通信信息获取的难点分析</a:t>
            </a:r>
          </a:p>
        </p:txBody>
      </p:sp>
      <p:grpSp>
        <p:nvGrpSpPr>
          <p:cNvPr id="79" name="组合 78"/>
          <p:cNvGrpSpPr/>
          <p:nvPr/>
        </p:nvGrpSpPr>
        <p:grpSpPr>
          <a:xfrm>
            <a:off x="1414183" y="1396800"/>
            <a:ext cx="2564425" cy="1016401"/>
            <a:chOff x="725086" y="3203778"/>
            <a:chExt cx="2564425"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725086" y="3253395"/>
              <a:ext cx="2564425"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2800" dirty="0">
                  <a:latin typeface="微软雅黑" panose="020B0503020204020204" pitchFamily="34" charset="-122"/>
                  <a:ea typeface="华康俪金黑W8(P)"/>
                </a:rPr>
                <a:t>有用信息提取</a:t>
              </a:r>
            </a:p>
          </p:txBody>
        </p:sp>
      </p:grpSp>
    </p:spTree>
    <p:extLst>
      <p:ext uri="{BB962C8B-B14F-4D97-AF65-F5344CB8AC3E}">
        <p14:creationId xmlns:p14="http://schemas.microsoft.com/office/powerpoint/2010/main" val="29862874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58775" y="1264247"/>
            <a:ext cx="5519460" cy="1077218"/>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微软雅黑" pitchFamily="34" charset="-122"/>
                <a:ea typeface="微软雅黑" pitchFamily="34" charset="-122"/>
              </a:rPr>
              <a:t>Linux </a:t>
            </a:r>
            <a:r>
              <a:rPr lang="zh-CN" altLang="en-US" dirty="0">
                <a:latin typeface="微软雅黑" pitchFamily="34" charset="-122"/>
                <a:ea typeface="微软雅黑" pitchFamily="34" charset="-122"/>
              </a:rPr>
              <a:t>主要采用</a:t>
            </a:r>
            <a:r>
              <a:rPr lang="en-US" altLang="zh-CN" dirty="0">
                <a:latin typeface="微软雅黑" pitchFamily="34" charset="-122"/>
                <a:ea typeface="微软雅黑" pitchFamily="34" charset="-122"/>
              </a:rPr>
              <a:t>BPF</a:t>
            </a:r>
            <a:r>
              <a:rPr lang="zh-CN" altLang="en-US" dirty="0">
                <a:latin typeface="微软雅黑" pitchFamily="34" charset="-122"/>
                <a:ea typeface="微软雅黑" pitchFamily="34" charset="-122"/>
              </a:rPr>
              <a:t>加载模块</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的方式实现数据包信息的俘获</a:t>
            </a:r>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1" name="文本框 12"/>
          <p:cNvSpPr txBox="1"/>
          <p:nvPr/>
        </p:nvSpPr>
        <p:spPr>
          <a:xfrm>
            <a:off x="1493419" y="2342744"/>
            <a:ext cx="3838695"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向用户程序提供了一套功能强大的抽象接口</a:t>
            </a:r>
          </a:p>
        </p:txBody>
      </p:sp>
      <p:sp>
        <p:nvSpPr>
          <p:cNvPr id="172" name="文本框 14"/>
          <p:cNvSpPr txBox="1"/>
          <p:nvPr/>
        </p:nvSpPr>
        <p:spPr>
          <a:xfrm>
            <a:off x="1530369" y="3152894"/>
            <a:ext cx="3348086" cy="438582"/>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根据用户要求生成过滤指令</a:t>
            </a:r>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8" name="文本框 14"/>
          <p:cNvSpPr txBox="1"/>
          <p:nvPr/>
        </p:nvSpPr>
        <p:spPr>
          <a:xfrm>
            <a:off x="1558238" y="3715450"/>
            <a:ext cx="3348086" cy="78816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管理用户缓冲区（</a:t>
            </a:r>
            <a:r>
              <a:rPr lang="en-US" altLang="zh-CN" sz="1800" dirty="0"/>
              <a:t>User buffer</a:t>
            </a:r>
            <a:r>
              <a:rPr lang="zh-CN" altLang="en-US" sz="1800" dirty="0" smtClean="0"/>
              <a:t>）</a:t>
            </a:r>
            <a:endParaRPr lang="en-US" altLang="zh-CN" sz="1800" dirty="0" smtClean="0"/>
          </a:p>
          <a:p>
            <a:r>
              <a:rPr lang="zh-CN" altLang="zh-CN" sz="1800" dirty="0"/>
              <a:t>负责用户程序和内核的交互</a:t>
            </a:r>
            <a:endParaRPr lang="zh-CN" altLang="en-US" sz="1800" dirty="0"/>
          </a:p>
        </p:txBody>
      </p:sp>
      <p:cxnSp>
        <p:nvCxnSpPr>
          <p:cNvPr id="179" name="直接连接符 178"/>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819283" y="4635548"/>
            <a:ext cx="1688283" cy="369332"/>
          </a:xfrm>
          <a:prstGeom prst="rect">
            <a:avLst/>
          </a:prstGeom>
        </p:spPr>
        <p:txBody>
          <a:bodyPr wrap="none">
            <a:spAutoFit/>
          </a:bodyPr>
          <a:lstStyle/>
          <a:p>
            <a:r>
              <a:rPr lang="en-US" altLang="zh-CN" dirty="0"/>
              <a:t>BPF</a:t>
            </a:r>
            <a:r>
              <a:rPr lang="zh-CN" altLang="zh-CN" dirty="0"/>
              <a:t>整体框架图</a:t>
            </a:r>
            <a:endParaRPr lang="zh-CN" altLang="en-US" dirty="0"/>
          </a:p>
        </p:txBody>
      </p:sp>
      <p:graphicFrame>
        <p:nvGraphicFramePr>
          <p:cNvPr id="4" name="对象 3"/>
          <p:cNvGraphicFramePr>
            <a:graphicFrameLocks/>
          </p:cNvGraphicFramePr>
          <p:nvPr>
            <p:extLst>
              <p:ext uri="{D42A27DB-BD31-4B8C-83A1-F6EECF244321}">
                <p14:modId xmlns:p14="http://schemas.microsoft.com/office/powerpoint/2010/main" val="1179299504"/>
              </p:ext>
            </p:extLst>
          </p:nvPr>
        </p:nvGraphicFramePr>
        <p:xfrm>
          <a:off x="6470360" y="1802856"/>
          <a:ext cx="4833984" cy="3120098"/>
        </p:xfrm>
        <a:graphic>
          <a:graphicData uri="http://schemas.openxmlformats.org/presentationml/2006/ole">
            <mc:AlternateContent xmlns:mc="http://schemas.openxmlformats.org/markup-compatibility/2006">
              <mc:Choice xmlns:v="urn:schemas-microsoft-com:vml" Requires="v">
                <p:oleObj spid="_x0000_s33802" name="Visio" r:id="rId18" imgW="3401694" imgH="2541060" progId="Visio.Drawing.11">
                  <p:embed/>
                </p:oleObj>
              </mc:Choice>
              <mc:Fallback>
                <p:oleObj name="Visio" r:id="rId18" imgW="3401694" imgH="2541060" progId="Visio.Drawing.11">
                  <p:embed/>
                  <p:pic>
                    <p:nvPicPr>
                      <p:cNvPr id="0" name="Object 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0360" y="1802856"/>
                        <a:ext cx="4833984" cy="3120098"/>
                      </a:xfrm>
                      <a:prstGeom prst="rect">
                        <a:avLst/>
                      </a:prstGeom>
                      <a:noFill/>
                    </p:spPr>
                  </p:pic>
                </p:oleObj>
              </mc:Fallback>
            </mc:AlternateContent>
          </a:graphicData>
        </a:graphic>
      </p:graphicFrame>
    </p:spTree>
    <p:extLst>
      <p:ext uri="{BB962C8B-B14F-4D97-AF65-F5344CB8AC3E}">
        <p14:creationId xmlns:p14="http://schemas.microsoft.com/office/powerpoint/2010/main" val="2051009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61348" y="1539845"/>
            <a:ext cx="182614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获取流程</a:t>
            </a:r>
            <a:endParaRPr lang="zh-CN" altLang="en-US"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1" name="文本框 12"/>
          <p:cNvSpPr txBox="1"/>
          <p:nvPr/>
        </p:nvSpPr>
        <p:spPr>
          <a:xfrm>
            <a:off x="1493419" y="2342744"/>
            <a:ext cx="3838695" cy="78816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en-US" altLang="zh-CN" sz="1800" dirty="0"/>
              <a:t>NPF</a:t>
            </a:r>
            <a:r>
              <a:rPr lang="zh-CN" altLang="en-US" sz="1800" dirty="0"/>
              <a:t>主要用于</a:t>
            </a:r>
            <a:r>
              <a:rPr lang="en-US" altLang="zh-CN" sz="1800" dirty="0"/>
              <a:t>Windows</a:t>
            </a:r>
            <a:r>
              <a:rPr lang="zh-CN" altLang="en-US" sz="1800" dirty="0"/>
              <a:t>系统</a:t>
            </a:r>
            <a:r>
              <a:rPr lang="zh-CN" altLang="en-US" sz="1800" dirty="0" smtClean="0"/>
              <a:t>平台</a:t>
            </a:r>
            <a:endParaRPr lang="en-US" altLang="zh-CN" sz="1800" dirty="0" smtClean="0"/>
          </a:p>
          <a:p>
            <a:r>
              <a:rPr lang="zh-CN" altLang="en-US" sz="1800" dirty="0" smtClean="0"/>
              <a:t>需安装</a:t>
            </a:r>
            <a:r>
              <a:rPr lang="en-US" altLang="zh-CN" sz="1800" dirty="0" err="1" smtClean="0"/>
              <a:t>winpcap</a:t>
            </a:r>
            <a:r>
              <a:rPr lang="zh-CN" altLang="zh-CN" sz="1800" dirty="0" smtClean="0"/>
              <a:t>驱动</a:t>
            </a:r>
            <a:r>
              <a:rPr lang="zh-CN" altLang="zh-CN" sz="1800" dirty="0"/>
              <a:t>安装包</a:t>
            </a:r>
            <a:endParaRPr lang="zh-CN" altLang="en-US" sz="1800" dirty="0"/>
          </a:p>
        </p:txBody>
      </p:sp>
      <p:sp>
        <p:nvSpPr>
          <p:cNvPr id="172" name="文本框 14"/>
          <p:cNvSpPr txBox="1"/>
          <p:nvPr/>
        </p:nvSpPr>
        <p:spPr>
          <a:xfrm>
            <a:off x="1530369" y="3060428"/>
            <a:ext cx="3348086" cy="67980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600" dirty="0" smtClean="0"/>
              <a:t>通过</a:t>
            </a:r>
            <a:r>
              <a:rPr lang="en-US" altLang="zh-CN" sz="1600" dirty="0" err="1" smtClean="0"/>
              <a:t>WinPcap</a:t>
            </a:r>
            <a:r>
              <a:rPr lang="zh-CN" altLang="en-US" sz="1600" dirty="0" smtClean="0"/>
              <a:t>将</a:t>
            </a:r>
            <a:r>
              <a:rPr lang="zh-CN" altLang="zh-CN" sz="1600" dirty="0" smtClean="0"/>
              <a:t>捕获</a:t>
            </a:r>
            <a:r>
              <a:rPr lang="zh-CN" altLang="zh-CN" sz="1600" dirty="0"/>
              <a:t>过滤机制内置于操作系统</a:t>
            </a:r>
            <a:endParaRPr lang="zh-CN" altLang="en-US" sz="1600" dirty="0"/>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8" name="文本框 14"/>
          <p:cNvSpPr txBox="1"/>
          <p:nvPr/>
        </p:nvSpPr>
        <p:spPr>
          <a:xfrm>
            <a:off x="1558238" y="3715450"/>
            <a:ext cx="3348086" cy="78483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sz="1800" dirty="0"/>
              <a:t>高级系统无关</a:t>
            </a:r>
            <a:r>
              <a:rPr lang="zh-CN" altLang="zh-CN" sz="1800" dirty="0" smtClean="0"/>
              <a:t>库</a:t>
            </a:r>
            <a:r>
              <a:rPr lang="zh-CN" altLang="en-US" sz="1800" dirty="0" smtClean="0"/>
              <a:t>、</a:t>
            </a:r>
            <a:r>
              <a:rPr lang="zh-CN" altLang="zh-CN" sz="1800" dirty="0"/>
              <a:t>低级动态链接</a:t>
            </a:r>
            <a:r>
              <a:rPr lang="zh-CN" altLang="zh-CN" sz="1800" dirty="0" smtClean="0"/>
              <a:t>库</a:t>
            </a:r>
            <a:r>
              <a:rPr lang="zh-CN" altLang="en-US" sz="1800" dirty="0" smtClean="0"/>
              <a:t>和</a:t>
            </a:r>
            <a:r>
              <a:rPr lang="zh-CN" altLang="zh-CN" sz="1800" dirty="0"/>
              <a:t>内核级的</a:t>
            </a:r>
            <a:r>
              <a:rPr lang="zh-CN" altLang="zh-CN" sz="1800" dirty="0" smtClean="0"/>
              <a:t>数据监听</a:t>
            </a:r>
            <a:r>
              <a:rPr lang="zh-CN" altLang="en-US" sz="1800" dirty="0" smtClean="0"/>
              <a:t>驱动</a:t>
            </a:r>
            <a:endParaRPr lang="zh-CN" altLang="en-US" sz="1800" dirty="0"/>
          </a:p>
        </p:txBody>
      </p:sp>
      <p:cxnSp>
        <p:nvCxnSpPr>
          <p:cNvPr id="179" name="直接连接符 178"/>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3" name="图片 162"/>
          <p:cNvPicPr/>
          <p:nvPr/>
        </p:nvPicPr>
        <p:blipFill>
          <a:blip r:embed="rId17">
            <a:extLst>
              <a:ext uri="{28A0092B-C50C-407E-A947-70E740481C1C}">
                <a14:useLocalDpi xmlns:a14="http://schemas.microsoft.com/office/drawing/2010/main" val="0"/>
              </a:ext>
            </a:extLst>
          </a:blip>
          <a:srcRect/>
          <a:stretch>
            <a:fillRect/>
          </a:stretch>
        </p:blipFill>
        <p:spPr bwMode="auto">
          <a:xfrm>
            <a:off x="6764169" y="1388824"/>
            <a:ext cx="3838980" cy="3079846"/>
          </a:xfrm>
          <a:prstGeom prst="rect">
            <a:avLst/>
          </a:prstGeom>
          <a:noFill/>
        </p:spPr>
      </p:pic>
      <p:sp>
        <p:nvSpPr>
          <p:cNvPr id="4" name="矩形 3"/>
          <p:cNvSpPr/>
          <p:nvPr/>
        </p:nvSpPr>
        <p:spPr>
          <a:xfrm>
            <a:off x="7819283" y="4645117"/>
            <a:ext cx="1481496" cy="369332"/>
          </a:xfrm>
          <a:prstGeom prst="rect">
            <a:avLst/>
          </a:prstGeom>
        </p:spPr>
        <p:txBody>
          <a:bodyPr wrap="none">
            <a:spAutoFit/>
          </a:bodyPr>
          <a:lstStyle/>
          <a:p>
            <a:r>
              <a:rPr lang="en-US" altLang="zh-CN" dirty="0"/>
              <a:t>NPF</a:t>
            </a:r>
            <a:r>
              <a:rPr lang="zh-CN" altLang="zh-CN" dirty="0"/>
              <a:t>整体框架</a:t>
            </a:r>
            <a:endParaRPr lang="zh-CN" altLang="en-US" dirty="0"/>
          </a:p>
        </p:txBody>
      </p:sp>
    </p:spTree>
    <p:extLst>
      <p:ext uri="{BB962C8B-B14F-4D97-AF65-F5344CB8AC3E}">
        <p14:creationId xmlns:p14="http://schemas.microsoft.com/office/powerpoint/2010/main" val="2051009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61348" y="1539845"/>
            <a:ext cx="182614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设计流程</a:t>
            </a:r>
            <a:endParaRPr lang="zh-CN" altLang="en-US" dirty="0"/>
          </a:p>
        </p:txBody>
      </p:sp>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3"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4"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5"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7"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813556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基于</a:t>
            </a:r>
            <a:r>
              <a:rPr lang="en-US" altLang="zh-CN" dirty="0" err="1"/>
              <a:t>Winpcap</a:t>
            </a:r>
            <a:r>
              <a:rPr lang="zh-CN" altLang="en-US" dirty="0"/>
              <a:t>的数据包捕获程序设计</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1" name="文本框 12"/>
          <p:cNvSpPr txBox="1"/>
          <p:nvPr/>
        </p:nvSpPr>
        <p:spPr>
          <a:xfrm>
            <a:off x="1476000" y="2546229"/>
            <a:ext cx="3838695"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选择监听网络接口</a:t>
            </a:r>
          </a:p>
        </p:txBody>
      </p:sp>
      <p:sp>
        <p:nvSpPr>
          <p:cNvPr id="172" name="文本框 14"/>
          <p:cNvSpPr txBox="1"/>
          <p:nvPr/>
        </p:nvSpPr>
        <p:spPr>
          <a:xfrm>
            <a:off x="1518664" y="3217256"/>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sz="1800" dirty="0"/>
              <a:t>建立监听会话</a:t>
            </a:r>
            <a:endParaRPr lang="zh-CN" altLang="en-US" sz="1800" dirty="0"/>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8" name="文本框 14"/>
          <p:cNvSpPr txBox="1"/>
          <p:nvPr/>
        </p:nvSpPr>
        <p:spPr>
          <a:xfrm>
            <a:off x="1488510" y="3860567"/>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编辑过滤器</a:t>
            </a:r>
          </a:p>
        </p:txBody>
      </p:sp>
      <p:cxnSp>
        <p:nvCxnSpPr>
          <p:cNvPr id="179" name="直接连接符 178"/>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635721" y="2100460"/>
            <a:ext cx="1107996" cy="369332"/>
          </a:xfrm>
          <a:prstGeom prst="rect">
            <a:avLst/>
          </a:prstGeom>
        </p:spPr>
        <p:txBody>
          <a:bodyPr wrap="none">
            <a:spAutoFit/>
          </a:bodyPr>
          <a:lstStyle/>
          <a:p>
            <a:r>
              <a:rPr lang="zh-CN" altLang="en-US" dirty="0" smtClean="0"/>
              <a:t>捕获流程</a:t>
            </a:r>
            <a:endParaRPr lang="zh-CN" altLang="en-US"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2424296234"/>
              </p:ext>
            </p:extLst>
          </p:nvPr>
        </p:nvGraphicFramePr>
        <p:xfrm>
          <a:off x="6572788" y="1304451"/>
          <a:ext cx="2559050" cy="2070100"/>
        </p:xfrm>
        <a:graphic>
          <a:graphicData uri="http://schemas.openxmlformats.org/presentationml/2006/ole">
            <mc:AlternateContent xmlns:mc="http://schemas.openxmlformats.org/markup-compatibility/2006">
              <mc:Choice xmlns:v="urn:schemas-microsoft-com:vml" Requires="v">
                <p:oleObj spid="_x0000_s34825" name="Visio" r:id="rId18" imgW="2255286" imgH="1805328" progId="Visio.Drawing.11">
                  <p:embed/>
                </p:oleObj>
              </mc:Choice>
              <mc:Fallback>
                <p:oleObj name="Visio" r:id="rId18" imgW="2255286" imgH="1805328" progId="Visio.Drawing.11">
                  <p:embed/>
                  <p:pic>
                    <p:nvPicPr>
                      <p:cNvPr id="0" name="Object 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2788" y="1304451"/>
                        <a:ext cx="2559050" cy="207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2" name="图片 161" descr="catching"/>
          <p:cNvPicPr/>
          <p:nvPr/>
        </p:nvPicPr>
        <p:blipFill>
          <a:blip r:embed="rId20"/>
          <a:stretch>
            <a:fillRect/>
          </a:stretch>
        </p:blipFill>
        <p:spPr>
          <a:xfrm>
            <a:off x="5747967" y="3985839"/>
            <a:ext cx="5273040" cy="2139950"/>
          </a:xfrm>
          <a:prstGeom prst="rect">
            <a:avLst/>
          </a:prstGeom>
        </p:spPr>
      </p:pic>
      <p:sp>
        <p:nvSpPr>
          <p:cNvPr id="164" name="矩形 163"/>
          <p:cNvSpPr/>
          <p:nvPr/>
        </p:nvSpPr>
        <p:spPr bwMode="auto">
          <a:xfrm>
            <a:off x="1071852" y="463339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65" name="文本框 14"/>
          <p:cNvSpPr txBox="1"/>
          <p:nvPr/>
        </p:nvSpPr>
        <p:spPr>
          <a:xfrm>
            <a:off x="1513333" y="4538111"/>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设置</a:t>
            </a:r>
            <a:r>
              <a:rPr lang="zh-CN" altLang="en-US" sz="1800" dirty="0" smtClean="0"/>
              <a:t>过滤器</a:t>
            </a:r>
            <a:endParaRPr lang="zh-CN" altLang="en-US" sz="1800" dirty="0"/>
          </a:p>
        </p:txBody>
      </p:sp>
      <p:cxnSp>
        <p:nvCxnSpPr>
          <p:cNvPr id="166" name="直接连接符 165"/>
          <p:cNvCxnSpPr/>
          <p:nvPr/>
        </p:nvCxnSpPr>
        <p:spPr>
          <a:xfrm>
            <a:off x="675880" y="515473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bwMode="auto">
          <a:xfrm>
            <a:off x="1054082" y="532317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81" name="文本框 14"/>
          <p:cNvSpPr txBox="1"/>
          <p:nvPr/>
        </p:nvSpPr>
        <p:spPr>
          <a:xfrm>
            <a:off x="1466379" y="5208437"/>
            <a:ext cx="3348086"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smtClean="0"/>
              <a:t>捕获数据包</a:t>
            </a:r>
            <a:endParaRPr lang="zh-CN" altLang="en-US" sz="1800" dirty="0"/>
          </a:p>
        </p:txBody>
      </p:sp>
      <p:cxnSp>
        <p:nvCxnSpPr>
          <p:cNvPr id="182" name="直接连接符 181"/>
          <p:cNvCxnSpPr/>
          <p:nvPr/>
        </p:nvCxnSpPr>
        <p:spPr>
          <a:xfrm>
            <a:off x="619198" y="588342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7745121" y="6341719"/>
            <a:ext cx="1107996" cy="369332"/>
          </a:xfrm>
          <a:prstGeom prst="rect">
            <a:avLst/>
          </a:prstGeom>
        </p:spPr>
        <p:txBody>
          <a:bodyPr wrap="none">
            <a:spAutoFit/>
          </a:bodyPr>
          <a:lstStyle/>
          <a:p>
            <a:r>
              <a:rPr lang="zh-CN" altLang="en-US" dirty="0" smtClean="0"/>
              <a:t>监听界面</a:t>
            </a:r>
            <a:endParaRPr lang="zh-CN" altLang="en-US" dirty="0"/>
          </a:p>
        </p:txBody>
      </p:sp>
    </p:spTree>
    <p:extLst>
      <p:ext uri="{BB962C8B-B14F-4D97-AF65-F5344CB8AC3E}">
        <p14:creationId xmlns:p14="http://schemas.microsoft.com/office/powerpoint/2010/main" val="1639007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609116" y="261257"/>
            <a:ext cx="1214822" cy="760080"/>
            <a:chOff x="1922078" y="0"/>
            <a:chExt cx="8347844" cy="3447438"/>
          </a:xfrm>
        </p:grpSpPr>
        <p:grpSp>
          <p:nvGrpSpPr>
            <p:cNvPr id="86" name="组合 85"/>
            <p:cNvGrpSpPr/>
            <p:nvPr/>
          </p:nvGrpSpPr>
          <p:grpSpPr>
            <a:xfrm rot="20997101">
              <a:off x="5080902" y="0"/>
              <a:ext cx="659781" cy="793569"/>
              <a:chOff x="9397113" y="1572484"/>
              <a:chExt cx="739439" cy="900000"/>
            </a:xfrm>
          </p:grpSpPr>
          <p:pic>
            <p:nvPicPr>
              <p:cNvPr id="144" name="图片 143"/>
              <p:cNvPicPr>
                <a:picLocks noChangeAspect="1"/>
              </p:cNvPicPr>
              <p:nvPr/>
            </p:nvPicPr>
            <p:blipFill rotWithShape="1">
              <a:blip r:embed="rId2" cstate="print">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145" name="椭圆 14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2455872">
              <a:off x="9009447" y="1071465"/>
              <a:ext cx="659781" cy="793569"/>
              <a:chOff x="8752405" y="680495"/>
              <a:chExt cx="739439" cy="900000"/>
            </a:xfrm>
          </p:grpSpPr>
          <p:pic>
            <p:nvPicPr>
              <p:cNvPr id="142" name="图片 141"/>
              <p:cNvPicPr>
                <a:picLocks noChangeAspect="1"/>
              </p:cNvPicPr>
              <p:nvPr/>
            </p:nvPicPr>
            <p:blipFill rotWithShape="1">
              <a:blip r:embed="rId3" cstate="print">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143" name="椭圆 14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20539373">
              <a:off x="4239050" y="1051458"/>
              <a:ext cx="642436" cy="793569"/>
              <a:chOff x="7798300" y="2128176"/>
              <a:chExt cx="720000" cy="900000"/>
            </a:xfrm>
          </p:grpSpPr>
          <p:pic>
            <p:nvPicPr>
              <p:cNvPr id="140" name="图片 139"/>
              <p:cNvPicPr>
                <a:picLocks noChangeAspect="1"/>
              </p:cNvPicPr>
              <p:nvPr/>
            </p:nvPicPr>
            <p:blipFill rotWithShape="1">
              <a:blip r:embed="rId4" cstate="print">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141" name="椭圆 14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rot="622440">
              <a:off x="6257266" y="1278812"/>
              <a:ext cx="643355" cy="793569"/>
              <a:chOff x="5457544" y="2382484"/>
              <a:chExt cx="721030" cy="900000"/>
            </a:xfrm>
          </p:grpSpPr>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139" name="椭圆 13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713899">
              <a:off x="6982111" y="246490"/>
              <a:ext cx="642436" cy="811512"/>
              <a:chOff x="2594245" y="3143107"/>
              <a:chExt cx="720000" cy="920349"/>
            </a:xfrm>
          </p:grpSpPr>
          <p:pic>
            <p:nvPicPr>
              <p:cNvPr id="136" name="图片 135"/>
              <p:cNvPicPr>
                <a:picLocks noChangeAspect="1"/>
              </p:cNvPicPr>
              <p:nvPr/>
            </p:nvPicPr>
            <p:blipFill rotWithShape="1">
              <a:blip r:embed="rId6" cstate="print">
                <a:extLst>
                  <a:ext uri="{28A0092B-C50C-407E-A947-70E740481C1C}">
                    <a14:useLocalDpi xmlns:a14="http://schemas.microsoft.com/office/drawing/2010/main" val="0"/>
                  </a:ext>
                </a:extLst>
              </a:blip>
              <a:srcRect l="17103" r="18740" b="27941"/>
              <a:stretch/>
            </p:blipFill>
            <p:spPr>
              <a:xfrm>
                <a:off x="2624542" y="3143107"/>
                <a:ext cx="641048" cy="720000"/>
              </a:xfrm>
              <a:prstGeom prst="rect">
                <a:avLst/>
              </a:prstGeom>
            </p:spPr>
          </p:pic>
          <p:sp>
            <p:nvSpPr>
              <p:cNvPr id="137" name="椭圆 136"/>
              <p:cNvSpPr/>
              <p:nvPr/>
            </p:nvSpPr>
            <p:spPr>
              <a:xfrm>
                <a:off x="2594245" y="316345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20351331">
              <a:off x="2986611" y="357756"/>
              <a:ext cx="642436" cy="793569"/>
              <a:chOff x="3277182" y="773323"/>
              <a:chExt cx="720000" cy="900000"/>
            </a:xfrm>
          </p:grpSpPr>
          <p:sp>
            <p:nvSpPr>
              <p:cNvPr id="134" name="椭圆 133"/>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92" name="组合 91"/>
            <p:cNvGrpSpPr/>
            <p:nvPr/>
          </p:nvGrpSpPr>
          <p:grpSpPr>
            <a:xfrm rot="1912890">
              <a:off x="7930945" y="1382649"/>
              <a:ext cx="648427" cy="793569"/>
              <a:chOff x="5384758" y="1250900"/>
              <a:chExt cx="726714" cy="900000"/>
            </a:xfrm>
          </p:grpSpPr>
          <p:sp>
            <p:nvSpPr>
              <p:cNvPr id="132" name="椭圆 131"/>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93" name="组合 92"/>
            <p:cNvGrpSpPr/>
            <p:nvPr/>
          </p:nvGrpSpPr>
          <p:grpSpPr>
            <a:xfrm rot="1354213">
              <a:off x="7092076" y="1228721"/>
              <a:ext cx="642436" cy="793569"/>
              <a:chOff x="3639753" y="2488176"/>
              <a:chExt cx="720000" cy="900000"/>
            </a:xfrm>
          </p:grpSpPr>
          <p:sp>
            <p:nvSpPr>
              <p:cNvPr id="130" name="椭圆 129"/>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94" name="组合 93"/>
            <p:cNvGrpSpPr/>
            <p:nvPr/>
          </p:nvGrpSpPr>
          <p:grpSpPr>
            <a:xfrm rot="19874646">
              <a:off x="3552291" y="1752953"/>
              <a:ext cx="647730" cy="793569"/>
              <a:chOff x="4707387" y="271511"/>
              <a:chExt cx="725933" cy="900000"/>
            </a:xfrm>
          </p:grpSpPr>
          <p:sp>
            <p:nvSpPr>
              <p:cNvPr id="128" name="椭圆 127"/>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95" name="组合 94"/>
            <p:cNvGrpSpPr/>
            <p:nvPr/>
          </p:nvGrpSpPr>
          <p:grpSpPr>
            <a:xfrm>
              <a:off x="5902457" y="519563"/>
              <a:ext cx="647456" cy="793569"/>
              <a:chOff x="4355614" y="1671769"/>
              <a:chExt cx="725626" cy="900000"/>
            </a:xfrm>
          </p:grpSpPr>
          <p:sp>
            <p:nvSpPr>
              <p:cNvPr id="126" name="椭圆 125"/>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 name="图片 1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96" name="组合 95"/>
            <p:cNvGrpSpPr/>
            <p:nvPr/>
          </p:nvGrpSpPr>
          <p:grpSpPr>
            <a:xfrm rot="3261331">
              <a:off x="8178834" y="2216888"/>
              <a:ext cx="645495" cy="803045"/>
              <a:chOff x="6534782" y="2204846"/>
              <a:chExt cx="732066" cy="900000"/>
            </a:xfrm>
          </p:grpSpPr>
          <p:sp>
            <p:nvSpPr>
              <p:cNvPr id="124" name="椭圆 123"/>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97" name="组合 96"/>
            <p:cNvGrpSpPr/>
            <p:nvPr/>
          </p:nvGrpSpPr>
          <p:grpSpPr>
            <a:xfrm rot="1881527">
              <a:off x="8180043" y="493339"/>
              <a:ext cx="646830" cy="793569"/>
              <a:chOff x="5993772" y="258109"/>
              <a:chExt cx="724925" cy="900000"/>
            </a:xfrm>
          </p:grpSpPr>
          <p:sp>
            <p:nvSpPr>
              <p:cNvPr id="122" name="椭圆 121"/>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 name="图片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98" name="组合 97"/>
            <p:cNvGrpSpPr/>
            <p:nvPr/>
          </p:nvGrpSpPr>
          <p:grpSpPr>
            <a:xfrm rot="3066563">
              <a:off x="9550518" y="2274810"/>
              <a:ext cx="635764" cy="803045"/>
              <a:chOff x="8806213" y="2910111"/>
              <a:chExt cx="721030" cy="900000"/>
            </a:xfrm>
          </p:grpSpPr>
          <p:sp>
            <p:nvSpPr>
              <p:cNvPr id="120" name="椭圆 119"/>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 name="图片 1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99" name="组合 98"/>
            <p:cNvGrpSpPr/>
            <p:nvPr/>
          </p:nvGrpSpPr>
          <p:grpSpPr>
            <a:xfrm rot="20849518">
              <a:off x="5023848" y="1251597"/>
              <a:ext cx="644890" cy="793569"/>
              <a:chOff x="7330781" y="818297"/>
              <a:chExt cx="722751" cy="900000"/>
            </a:xfrm>
          </p:grpSpPr>
          <p:sp>
            <p:nvSpPr>
              <p:cNvPr id="118" name="椭圆 117"/>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100" name="组合 99"/>
            <p:cNvGrpSpPr/>
            <p:nvPr/>
          </p:nvGrpSpPr>
          <p:grpSpPr>
            <a:xfrm rot="19756194">
              <a:off x="1922078" y="1474933"/>
              <a:ext cx="653202" cy="793569"/>
              <a:chOff x="2213446" y="1768419"/>
              <a:chExt cx="732066" cy="900000"/>
            </a:xfrm>
          </p:grpSpPr>
          <p:pic>
            <p:nvPicPr>
              <p:cNvPr id="116" name="图片 1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117" name="椭圆 116"/>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28" idx="4"/>
            </p:cNvCxnSpPr>
            <p:nvPr/>
          </p:nvCxnSpPr>
          <p:spPr>
            <a:xfrm>
              <a:off x="4069361" y="2496316"/>
              <a:ext cx="2026640" cy="951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061" y="2210036"/>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8802" y="1125437"/>
              <a:ext cx="2647199" cy="232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0753" y="1826292"/>
              <a:ext cx="1415248" cy="162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71483" y="788996"/>
              <a:ext cx="624518" cy="2658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096001" y="1313132"/>
              <a:ext cx="127674" cy="213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1029" y="2036014"/>
              <a:ext cx="664972" cy="141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096001" y="2065812"/>
              <a:ext cx="411041" cy="13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096001" y="1049284"/>
              <a:ext cx="1123671" cy="239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096001" y="1991900"/>
              <a:ext cx="1165001" cy="1455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096001" y="1227805"/>
              <a:ext cx="2199096" cy="221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096001" y="2114778"/>
              <a:ext cx="1947047" cy="1332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096001" y="1762337"/>
              <a:ext cx="2976830" cy="1685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096001" y="2928776"/>
              <a:ext cx="3460161" cy="518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096001" y="2848076"/>
              <a:ext cx="2076184" cy="5993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52044" y="33246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本章思考题</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403675" y="1921851"/>
            <a:ext cx="9053559" cy="3970318"/>
          </a:xfrm>
          <a:prstGeom prst="rect">
            <a:avLst/>
          </a:prstGeom>
        </p:spPr>
        <p:txBody>
          <a:bodyPr wrap="square">
            <a:spAutoFit/>
          </a:bodyPr>
          <a:lstStyle/>
          <a:p>
            <a:pPr marL="514350" indent="-514350">
              <a:buAutoNum type="arabicPeriod"/>
            </a:pPr>
            <a:r>
              <a:rPr lang="zh-CN" altLang="zh-CN" sz="2800" dirty="0" smtClean="0">
                <a:latin typeface="微软雅黑" pitchFamily="34" charset="-122"/>
                <a:ea typeface="微软雅黑" pitchFamily="34" charset="-122"/>
              </a:rPr>
              <a:t>简述</a:t>
            </a:r>
            <a:r>
              <a:rPr lang="zh-CN" altLang="zh-CN" sz="2800" dirty="0">
                <a:latin typeface="微软雅黑" pitchFamily="34" charset="-122"/>
                <a:ea typeface="微软雅黑" pitchFamily="34" charset="-122"/>
              </a:rPr>
              <a:t>互联网信息分类</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514350" indent="-514350">
              <a:buAutoNum type="arabicPeriod"/>
            </a:pPr>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2. 简要描述网络媒体信息获取的一般流程</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3. 描述基于浏览器模拟技术进行网络媒体信息获取过程</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4. 简要说明网络通信信息获取方案</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5. 数据包捕获技术的核心是什么？</a:t>
            </a:r>
          </a:p>
        </p:txBody>
      </p:sp>
    </p:spTree>
    <p:extLst>
      <p:ext uri="{BB962C8B-B14F-4D97-AF65-F5344CB8AC3E}">
        <p14:creationId xmlns:p14="http://schemas.microsoft.com/office/powerpoint/2010/main" val="4492518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71531" y="1080281"/>
            <a:ext cx="8346439" cy="2051015"/>
            <a:chOff x="1921216" y="192860"/>
            <a:chExt cx="8579793" cy="3265984"/>
          </a:xfrm>
        </p:grpSpPr>
        <p:grpSp>
          <p:nvGrpSpPr>
            <p:cNvPr id="19" name="组合 18"/>
            <p:cNvGrpSpPr/>
            <p:nvPr/>
          </p:nvGrpSpPr>
          <p:grpSpPr>
            <a:xfrm rot="20997101">
              <a:off x="4594305" y="192860"/>
              <a:ext cx="659781" cy="793569"/>
              <a:chOff x="9397113" y="1572484"/>
              <a:chExt cx="739439" cy="900000"/>
            </a:xfrm>
          </p:grpSpPr>
          <p:pic>
            <p:nvPicPr>
              <p:cNvPr id="74" name="图片 73"/>
              <p:cNvPicPr>
                <a:picLocks noChangeAspect="1"/>
              </p:cNvPicPr>
              <p:nvPr/>
            </p:nvPicPr>
            <p:blipFill rotWithShape="1">
              <a:blip r:embed="rId2">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75" name="椭圆 7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2455872">
              <a:off x="9545795" y="1200076"/>
              <a:ext cx="659781" cy="793569"/>
              <a:chOff x="8752405" y="680495"/>
              <a:chExt cx="739439" cy="900000"/>
            </a:xfrm>
          </p:grpSpPr>
          <p:pic>
            <p:nvPicPr>
              <p:cNvPr id="72" name="图片 71"/>
              <p:cNvPicPr>
                <a:picLocks noChangeAspect="1"/>
              </p:cNvPicPr>
              <p:nvPr/>
            </p:nvPicPr>
            <p:blipFill rotWithShape="1">
              <a:blip r:embed="rId3">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73" name="椭圆 7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20539373">
              <a:off x="3895784" y="1063209"/>
              <a:ext cx="642436" cy="793569"/>
              <a:chOff x="7798300" y="2128176"/>
              <a:chExt cx="720000" cy="900000"/>
            </a:xfrm>
          </p:grpSpPr>
          <p:pic>
            <p:nvPicPr>
              <p:cNvPr id="70" name="图片 69"/>
              <p:cNvPicPr>
                <a:picLocks noChangeAspect="1"/>
              </p:cNvPicPr>
              <p:nvPr/>
            </p:nvPicPr>
            <p:blipFill rotWithShape="1">
              <a:blip r:embed="rId4">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71" name="椭圆 7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rot="622440">
              <a:off x="6993372" y="431407"/>
              <a:ext cx="643355" cy="793569"/>
              <a:chOff x="5457544" y="2382484"/>
              <a:chExt cx="721030" cy="900000"/>
            </a:xfrm>
          </p:grpSpPr>
          <p:pic>
            <p:nvPicPr>
              <p:cNvPr id="68" name="图片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69" name="椭圆 6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20351331">
              <a:off x="2777184" y="624184"/>
              <a:ext cx="642436" cy="793569"/>
              <a:chOff x="3277182" y="773323"/>
              <a:chExt cx="720000" cy="900000"/>
            </a:xfrm>
          </p:grpSpPr>
          <p:sp>
            <p:nvSpPr>
              <p:cNvPr id="66" name="椭圆 65"/>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4" name="组合 23"/>
            <p:cNvGrpSpPr/>
            <p:nvPr/>
          </p:nvGrpSpPr>
          <p:grpSpPr>
            <a:xfrm rot="1912890">
              <a:off x="8324851" y="1445561"/>
              <a:ext cx="648427" cy="793569"/>
              <a:chOff x="5384758" y="1250900"/>
              <a:chExt cx="726714" cy="900000"/>
            </a:xfrm>
          </p:grpSpPr>
          <p:sp>
            <p:nvSpPr>
              <p:cNvPr id="64" name="椭圆 63"/>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5" name="组合 24"/>
            <p:cNvGrpSpPr/>
            <p:nvPr/>
          </p:nvGrpSpPr>
          <p:grpSpPr>
            <a:xfrm rot="1354213">
              <a:off x="7257146" y="1255327"/>
              <a:ext cx="642436" cy="793569"/>
              <a:chOff x="3639753" y="2488176"/>
              <a:chExt cx="720000" cy="900000"/>
            </a:xfrm>
          </p:grpSpPr>
          <p:sp>
            <p:nvSpPr>
              <p:cNvPr id="62" name="椭圆 61"/>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6" name="组合 25"/>
            <p:cNvGrpSpPr/>
            <p:nvPr/>
          </p:nvGrpSpPr>
          <p:grpSpPr>
            <a:xfrm rot="19874646">
              <a:off x="3299688" y="1751721"/>
              <a:ext cx="647730" cy="793569"/>
              <a:chOff x="4707387" y="271511"/>
              <a:chExt cx="725933" cy="900000"/>
            </a:xfrm>
          </p:grpSpPr>
          <p:sp>
            <p:nvSpPr>
              <p:cNvPr id="60" name="椭圆 59"/>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7" name="组合 26"/>
            <p:cNvGrpSpPr/>
            <p:nvPr/>
          </p:nvGrpSpPr>
          <p:grpSpPr>
            <a:xfrm rot="19414460">
              <a:off x="2170159" y="2542950"/>
              <a:ext cx="647456" cy="793569"/>
              <a:chOff x="4355614" y="1671769"/>
              <a:chExt cx="725626" cy="900000"/>
            </a:xfrm>
          </p:grpSpPr>
          <p:sp>
            <p:nvSpPr>
              <p:cNvPr id="58" name="椭圆 57"/>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 name="组合 27"/>
            <p:cNvGrpSpPr/>
            <p:nvPr/>
          </p:nvGrpSpPr>
          <p:grpSpPr>
            <a:xfrm rot="3261331">
              <a:off x="8917619" y="2218585"/>
              <a:ext cx="645495" cy="803045"/>
              <a:chOff x="6534782" y="2204846"/>
              <a:chExt cx="732066" cy="900000"/>
            </a:xfrm>
          </p:grpSpPr>
          <p:sp>
            <p:nvSpPr>
              <p:cNvPr id="56" name="椭圆 55"/>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9" name="组合 28"/>
            <p:cNvGrpSpPr/>
            <p:nvPr/>
          </p:nvGrpSpPr>
          <p:grpSpPr>
            <a:xfrm rot="1881527">
              <a:off x="8519801" y="497692"/>
              <a:ext cx="646830" cy="793569"/>
              <a:chOff x="5993772" y="258109"/>
              <a:chExt cx="724925" cy="900000"/>
            </a:xfrm>
          </p:grpSpPr>
          <p:sp>
            <p:nvSpPr>
              <p:cNvPr id="54" name="椭圆 53"/>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30" name="组合 29"/>
            <p:cNvGrpSpPr/>
            <p:nvPr/>
          </p:nvGrpSpPr>
          <p:grpSpPr>
            <a:xfrm rot="3066563">
              <a:off x="9781605" y="2529217"/>
              <a:ext cx="635764" cy="803045"/>
              <a:chOff x="8806213" y="2910111"/>
              <a:chExt cx="721030" cy="900000"/>
            </a:xfrm>
          </p:grpSpPr>
          <p:sp>
            <p:nvSpPr>
              <p:cNvPr id="52" name="椭圆 5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31" name="组合 30"/>
            <p:cNvGrpSpPr/>
            <p:nvPr/>
          </p:nvGrpSpPr>
          <p:grpSpPr>
            <a:xfrm rot="20849518">
              <a:off x="4617491" y="1468461"/>
              <a:ext cx="644890" cy="793569"/>
              <a:chOff x="7330781" y="818297"/>
              <a:chExt cx="722751" cy="900000"/>
            </a:xfrm>
          </p:grpSpPr>
          <p:sp>
            <p:nvSpPr>
              <p:cNvPr id="50" name="椭圆 49"/>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32" name="组合 31"/>
            <p:cNvGrpSpPr/>
            <p:nvPr/>
          </p:nvGrpSpPr>
          <p:grpSpPr>
            <a:xfrm rot="19756194">
              <a:off x="1921216" y="1486339"/>
              <a:ext cx="653202" cy="793569"/>
              <a:chOff x="2213446" y="1768419"/>
              <a:chExt cx="732066" cy="900000"/>
            </a:xfrm>
          </p:grpSpPr>
          <p:pic>
            <p:nvPicPr>
              <p:cNvPr id="48" name="图片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49" name="椭圆 48"/>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a:stCxn id="60"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9"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6"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71"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7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8"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0"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9"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2"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4"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4"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73"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5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56"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6" name="图片 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67905" y="1724669"/>
            <a:ext cx="928052" cy="696039"/>
          </a:xfrm>
          <a:prstGeom prst="rect">
            <a:avLst/>
          </a:prstGeom>
        </p:spPr>
      </p:pic>
      <p:sp>
        <p:nvSpPr>
          <p:cNvPr id="77" name="文本框 340"/>
          <p:cNvSpPr txBox="1"/>
          <p:nvPr/>
        </p:nvSpPr>
        <p:spPr>
          <a:xfrm>
            <a:off x="2187018" y="4043301"/>
            <a:ext cx="2985780" cy="2400657"/>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342900" indent="-342900">
              <a:buFont typeface="Arial" pitchFamily="34" charset="0"/>
              <a:buChar char="•"/>
            </a:pPr>
            <a:r>
              <a:rPr lang="zh-CN" altLang="en-US" sz="2400" dirty="0" smtClean="0"/>
              <a:t>网络媒体形态</a:t>
            </a:r>
            <a:endParaRPr lang="en-US" altLang="zh-CN" sz="2400" dirty="0" smtClean="0"/>
          </a:p>
          <a:p>
            <a:pPr marL="342900" indent="-342900">
              <a:buFont typeface="Arial" pitchFamily="34" charset="0"/>
              <a:buChar char="•"/>
            </a:pPr>
            <a:r>
              <a:rPr lang="zh-CN" altLang="en-US" sz="2400" dirty="0" smtClean="0"/>
              <a:t>发布信息类型</a:t>
            </a:r>
            <a:endParaRPr lang="en-US" altLang="zh-CN" sz="2400" dirty="0" smtClean="0"/>
          </a:p>
          <a:p>
            <a:pPr marL="342900" lvl="1" indent="-342900">
              <a:lnSpc>
                <a:spcPct val="125000"/>
              </a:lnSpc>
              <a:buFont typeface="Arial" pitchFamily="34" charset="0"/>
              <a:buChar char="•"/>
            </a:pPr>
            <a:endParaRPr lang="en-US" altLang="zh-CN" sz="2400" dirty="0" smtClean="0">
              <a:solidFill>
                <a:schemeClr val="tx1">
                  <a:lumMod val="65000"/>
                  <a:lumOff val="35000"/>
                </a:schemeClr>
              </a:solidFill>
              <a:latin typeface="微软雅黑" pitchFamily="34" charset="-122"/>
              <a:ea typeface="微软雅黑" pitchFamily="34" charset="-122"/>
            </a:endParaRPr>
          </a:p>
          <a:p>
            <a:pPr marL="342900" lvl="1" indent="-342900">
              <a:lnSpc>
                <a:spcPct val="125000"/>
              </a:lnSpc>
              <a:buFont typeface="Arial" pitchFamily="34" charset="0"/>
              <a:buChar char="•"/>
            </a:pPr>
            <a:endParaRPr lang="en-CA" altLang="zh-CN" sz="2400" dirty="0" smtClean="0">
              <a:solidFill>
                <a:schemeClr val="tx1">
                  <a:lumMod val="65000"/>
                  <a:lumOff val="35000"/>
                </a:schemeClr>
              </a:solidFill>
              <a:latin typeface="微软雅黑" pitchFamily="34" charset="-122"/>
              <a:ea typeface="微软雅黑" pitchFamily="34" charset="-122"/>
            </a:endParaRPr>
          </a:p>
          <a:p>
            <a:endParaRPr lang="en-US" altLang="zh-CN" sz="2400" dirty="0"/>
          </a:p>
        </p:txBody>
      </p:sp>
      <p:sp>
        <p:nvSpPr>
          <p:cNvPr id="78" name="圆角矩形 77"/>
          <p:cNvSpPr/>
          <p:nvPr/>
        </p:nvSpPr>
        <p:spPr>
          <a:xfrm>
            <a:off x="1584484" y="5870063"/>
            <a:ext cx="9267497" cy="850900"/>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024886" y="5941571"/>
            <a:ext cx="7571303" cy="584775"/>
          </a:xfrm>
          <a:prstGeom prst="rect">
            <a:avLst/>
          </a:prstGeom>
        </p:spPr>
        <p:txBody>
          <a:bodyPr wrap="non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网络媒体信息是</a:t>
            </a:r>
            <a:r>
              <a:rPr lang="zh-CN" altLang="en-US" sz="32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指互联网公开发布的信息</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网络媒体</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信息划分方法</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81"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83" name="Picture 2" descr="C:\Users\Administrator\Desktop\25p1ckfib9.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122" name="Picture 2" descr="“大数据”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7950" y="3124133"/>
            <a:ext cx="1016923" cy="762692"/>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矩形 1"/>
          <p:cNvSpPr/>
          <p:nvPr/>
        </p:nvSpPr>
        <p:spPr>
          <a:xfrm>
            <a:off x="7263873" y="4043301"/>
            <a:ext cx="4089927" cy="1015663"/>
          </a:xfrm>
          <a:prstGeom prst="rect">
            <a:avLst/>
          </a:prstGeom>
        </p:spPr>
        <p:txBody>
          <a:bodyPr wrap="square">
            <a:spAutoFit/>
          </a:bodyPr>
          <a:lstStyle/>
          <a:p>
            <a:pPr marL="342900"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媒体发布方式</a:t>
            </a:r>
            <a:endParaRPr lang="en-US" altLang="zh-CN" sz="2400" dirty="0">
              <a:solidFill>
                <a:schemeClr val="tx1">
                  <a:lumMod val="65000"/>
                  <a:lumOff val="35000"/>
                </a:schemeClr>
              </a:solidFill>
              <a:latin typeface="微软雅黑" pitchFamily="34" charset="-122"/>
              <a:ea typeface="微软雅黑" pitchFamily="34" charset="-122"/>
            </a:endParaRPr>
          </a:p>
          <a:p>
            <a:pPr marL="342900"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网页具体形态</a:t>
            </a:r>
            <a:endParaRPr lang="en-US" altLang="zh-CN" sz="24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18725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1200329"/>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主要包含新闻网站，论坛（</a:t>
            </a:r>
            <a:r>
              <a:rPr lang="en-US" altLang="zh-CN" sz="2400" b="1" dirty="0">
                <a:solidFill>
                  <a:schemeClr val="tx1">
                    <a:lumMod val="65000"/>
                    <a:lumOff val="35000"/>
                  </a:schemeClr>
                </a:solidFill>
                <a:latin typeface="微软雅黑" pitchFamily="34" charset="-122"/>
                <a:ea typeface="微软雅黑" pitchFamily="34" charset="-122"/>
              </a:rPr>
              <a:t>BBS</a:t>
            </a:r>
            <a:r>
              <a:rPr lang="zh-CN" altLang="en-US" sz="2400" b="1" dirty="0">
                <a:solidFill>
                  <a:schemeClr val="tx1">
                    <a:lumMod val="65000"/>
                    <a:lumOff val="35000"/>
                  </a:schemeClr>
                </a:solidFill>
                <a:latin typeface="微软雅黑" pitchFamily="34" charset="-122"/>
                <a:ea typeface="微软雅黑" pitchFamily="34" charset="-122"/>
              </a:rPr>
              <a:t>）、博客（</a:t>
            </a:r>
            <a:r>
              <a:rPr lang="en-US" altLang="zh-CN" sz="2400" b="1" dirty="0">
                <a:solidFill>
                  <a:schemeClr val="tx1">
                    <a:lumMod val="65000"/>
                    <a:lumOff val="35000"/>
                  </a:schemeClr>
                </a:solidFill>
                <a:latin typeface="微软雅黑" pitchFamily="34" charset="-122"/>
                <a:ea typeface="微软雅黑" pitchFamily="34" charset="-122"/>
              </a:rPr>
              <a:t>Blog</a:t>
            </a:r>
            <a:r>
              <a:rPr lang="zh-CN" altLang="en-US" sz="2400" b="1" dirty="0">
                <a:solidFill>
                  <a:schemeClr val="tx1">
                    <a:lumMod val="65000"/>
                    <a:lumOff val="35000"/>
                  </a:schemeClr>
                </a:solidFill>
                <a:latin typeface="微软雅黑" pitchFamily="34" charset="-122"/>
                <a:ea typeface="微软雅黑" pitchFamily="34" charset="-122"/>
              </a:rPr>
              <a:t>）等形态；新兴的交互式媒体涵盖搜索引擎、多媒体（视</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音频）点播、网上交友、网上招聘与电子商务（网络购物）等形态</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2412639"/>
            <a:ext cx="3817448" cy="1872167"/>
            <a:chOff x="285031" y="2166511"/>
            <a:chExt cx="3817448" cy="1872167"/>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125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传统</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网站</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媒体</a:t>
                </a: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论坛（</a:t>
              </a:r>
              <a:r>
                <a:rPr lang="en-US" altLang="zh-CN" sz="2000" dirty="0">
                  <a:latin typeface="微软雅黑" pitchFamily="34" charset="-122"/>
                  <a:ea typeface="微软雅黑" pitchFamily="34" charset="-122"/>
                </a:rPr>
                <a:t>BBS</a:t>
              </a:r>
              <a:r>
                <a:rPr lang="zh-CN" altLang="en-US" sz="2000" dirty="0" smtClean="0">
                  <a:latin typeface="微软雅黑" pitchFamily="34" charset="-122"/>
                  <a:ea typeface="微软雅黑" pitchFamily="34" charset="-122"/>
                </a:rPr>
                <a:t>），博</a:t>
              </a:r>
              <a:r>
                <a:rPr lang="zh-CN" altLang="en-US" sz="2000" dirty="0">
                  <a:latin typeface="微软雅黑" pitchFamily="34" charset="-122"/>
                  <a:ea typeface="微软雅黑" pitchFamily="34" charset="-122"/>
                </a:rPr>
                <a:t>客（</a:t>
              </a:r>
              <a:r>
                <a:rPr lang="en-US" altLang="zh-CN" sz="2000" dirty="0">
                  <a:latin typeface="微软雅黑" pitchFamily="34" charset="-122"/>
                  <a:ea typeface="微软雅黑" pitchFamily="34" charset="-122"/>
                </a:rPr>
                <a:t>Blog</a:t>
              </a:r>
              <a:r>
                <a:rPr lang="zh-CN" altLang="en-US" sz="2000" dirty="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2199660"/>
            <a:ext cx="3478748" cy="2237272"/>
            <a:chOff x="4064583" y="3041859"/>
            <a:chExt cx="3478748" cy="223727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新型</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网络</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媒体</a:t>
                </a: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多媒体（视</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音频）</a:t>
              </a:r>
              <a:r>
                <a:rPr lang="zh-CN" altLang="en-US" sz="2000" dirty="0" smtClean="0">
                  <a:latin typeface="微软雅黑" pitchFamily="34" charset="-122"/>
                  <a:ea typeface="微软雅黑" pitchFamily="34" charset="-122"/>
                </a:rPr>
                <a:t>点播</a:t>
              </a:r>
              <a:endParaRPr lang="en-US" altLang="zh-CN" sz="2000" dirty="0" smtClean="0">
                <a:latin typeface="微软雅黑" pitchFamily="34" charset="-122"/>
                <a:ea typeface="微软雅黑" pitchFamily="34" charset="-122"/>
              </a:endParaRPr>
            </a:p>
            <a:p>
              <a:pPr>
                <a:lnSpc>
                  <a:spcPct val="130000"/>
                </a:lnSpc>
              </a:pPr>
              <a:r>
                <a:rPr lang="zh-CN" altLang="en-US" sz="2000" dirty="0" smtClean="0">
                  <a:latin typeface="微软雅黑" pitchFamily="34" charset="-122"/>
                  <a:ea typeface="微软雅黑" pitchFamily="34" charset="-122"/>
                </a:rPr>
                <a:t>网上</a:t>
              </a:r>
              <a:r>
                <a:rPr lang="zh-CN" altLang="en-US" sz="2000" dirty="0">
                  <a:latin typeface="微软雅黑" pitchFamily="34" charset="-122"/>
                  <a:ea typeface="微软雅黑" pitchFamily="34" charset="-122"/>
                </a:rPr>
                <a:t>交友</a:t>
              </a: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根据网络</a:t>
            </a:r>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媒体</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形态分类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43" y="1894666"/>
            <a:ext cx="2581275" cy="1771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379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005" y="1819839"/>
            <a:ext cx="2705100" cy="1685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26967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13128" y="5024068"/>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smtClean="0">
                <a:solidFill>
                  <a:schemeClr val="tx1">
                    <a:lumMod val="65000"/>
                    <a:lumOff val="35000"/>
                  </a:schemeClr>
                </a:solidFill>
                <a:latin typeface="微软雅黑" pitchFamily="34" charset="-122"/>
                <a:ea typeface="微软雅黑" pitchFamily="34" charset="-122"/>
              </a:rPr>
              <a:t>可细分</a:t>
            </a:r>
            <a:r>
              <a:rPr lang="zh-CN" altLang="en-US" sz="2400" b="1" dirty="0">
                <a:solidFill>
                  <a:schemeClr val="tx1">
                    <a:lumMod val="65000"/>
                    <a:lumOff val="35000"/>
                  </a:schemeClr>
                </a:solidFill>
                <a:latin typeface="微软雅黑" pitchFamily="34" charset="-122"/>
                <a:ea typeface="微软雅黑" pitchFamily="34" charset="-122"/>
              </a:rPr>
              <a:t>为文本信息、图像信息、音频信息与视频信息</a:t>
            </a:r>
            <a:r>
              <a:rPr lang="en-US" altLang="zh-CN" sz="2400" b="1" dirty="0">
                <a:solidFill>
                  <a:schemeClr val="tx1">
                    <a:lumMod val="65000"/>
                    <a:lumOff val="35000"/>
                  </a:schemeClr>
                </a:solidFill>
                <a:latin typeface="微软雅黑" pitchFamily="34" charset="-122"/>
                <a:ea typeface="微软雅黑" pitchFamily="34" charset="-122"/>
              </a:rPr>
              <a:t>4</a:t>
            </a:r>
            <a:r>
              <a:rPr lang="zh-CN" altLang="en-US" sz="2400" b="1" dirty="0">
                <a:solidFill>
                  <a:schemeClr val="tx1">
                    <a:lumMod val="65000"/>
                    <a:lumOff val="35000"/>
                  </a:schemeClr>
                </a:solidFill>
                <a:latin typeface="微软雅黑" pitchFamily="34" charset="-122"/>
                <a:ea typeface="微软雅黑" pitchFamily="34" charset="-122"/>
              </a:rPr>
              <a:t>种类型，其中，网络文本信息始终是网络媒体信息中占比最大的信息类型。</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089455" y="2137723"/>
            <a:ext cx="4460728" cy="1882627"/>
            <a:chOff x="-358249" y="2188379"/>
            <a:chExt cx="4460728" cy="1882627"/>
          </a:xfrm>
        </p:grpSpPr>
        <p:grpSp>
          <p:nvGrpSpPr>
            <p:cNvPr id="8" name="组合 7"/>
            <p:cNvGrpSpPr/>
            <p:nvPr/>
          </p:nvGrpSpPr>
          <p:grpSpPr>
            <a:xfrm>
              <a:off x="3000669" y="2188379"/>
              <a:ext cx="1101810" cy="1260000"/>
              <a:chOff x="3048934" y="2188379"/>
              <a:chExt cx="1101810" cy="1260000"/>
            </a:xfrm>
          </p:grpSpPr>
          <p:sp>
            <p:nvSpPr>
              <p:cNvPr id="99" name="矩形 8"/>
              <p:cNvSpPr>
                <a:spLocks noChangeArrowheads="1"/>
              </p:cNvSpPr>
              <p:nvPr/>
            </p:nvSpPr>
            <p:spPr bwMode="auto">
              <a:xfrm>
                <a:off x="3181808" y="2378939"/>
                <a:ext cx="968936"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主流</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信息</a:t>
                </a: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358249" y="3617549"/>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文本信息、图像</a:t>
              </a:r>
              <a:r>
                <a:rPr lang="zh-CN" altLang="en-US" sz="2000" dirty="0" smtClean="0">
                  <a:latin typeface="微软雅黑" pitchFamily="34" charset="-122"/>
                  <a:ea typeface="微软雅黑" pitchFamily="34" charset="-122"/>
                </a:rPr>
                <a:t>信息</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944950" y="2223256"/>
            <a:ext cx="3478748" cy="1794110"/>
            <a:chOff x="4064583" y="3084911"/>
            <a:chExt cx="3478748" cy="1794110"/>
          </a:xfrm>
        </p:grpSpPr>
        <p:grpSp>
          <p:nvGrpSpPr>
            <p:cNvPr id="9" name="组合 8"/>
            <p:cNvGrpSpPr/>
            <p:nvPr/>
          </p:nvGrpSpPr>
          <p:grpSpPr>
            <a:xfrm>
              <a:off x="6486252" y="3084911"/>
              <a:ext cx="1057079" cy="1260000"/>
              <a:chOff x="6486252" y="3084911"/>
              <a:chExt cx="1057079" cy="1260000"/>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363404"/>
                <a:ext cx="96893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日趋</a:t>
                </a:r>
                <a:endParaRPr lang="en-US" altLang="zh-CN" sz="2000" b="1" dirty="0" smtClean="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增多</a:t>
                </a:r>
              </a:p>
            </p:txBody>
          </p:sp>
        </p:grpSp>
        <p:sp>
          <p:nvSpPr>
            <p:cNvPr id="121" name="矩形 8"/>
            <p:cNvSpPr>
              <a:spLocks noChangeArrowheads="1"/>
            </p:cNvSpPr>
            <p:nvPr/>
          </p:nvSpPr>
          <p:spPr bwMode="auto">
            <a:xfrm>
              <a:off x="4064583" y="4425564"/>
              <a:ext cx="337915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音频信息与视频</a:t>
              </a:r>
              <a:r>
                <a:rPr lang="zh-CN" altLang="en-US" sz="2000" dirty="0" smtClean="0">
                  <a:latin typeface="微软雅黑" pitchFamily="34" charset="-122"/>
                  <a:ea typeface="微软雅黑" pitchFamily="34" charset="-122"/>
                </a:rPr>
                <a:t>信息</a:t>
              </a:r>
              <a:endParaRPr lang="zh-CN" altLang="en-US" sz="2000"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按</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发布</a:t>
            </a:r>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信息</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类型分类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48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9455" y="1844365"/>
            <a:ext cx="3022491" cy="1674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341" y="1835932"/>
            <a:ext cx="3128660" cy="1671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18792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1200329"/>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按照网络媒体所选择信息发布方式的不同，网络媒体信息还可以分成可直接匿名浏览的公开发布信息，以及需要实现身份认证才可以进一步点击阅读的网络媒体发布信息</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263214" y="1827328"/>
            <a:ext cx="4492522" cy="1922477"/>
            <a:chOff x="-390043" y="2166511"/>
            <a:chExt cx="4492522" cy="1922477"/>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390043" y="3635531"/>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直接匿名浏览的公开发布信息</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353656" y="1910505"/>
            <a:ext cx="4586891" cy="2289554"/>
            <a:chOff x="2956440" y="3041859"/>
            <a:chExt cx="4586891" cy="2289554"/>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2956440" y="4438861"/>
              <a:ext cx="337915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需要实现身份</a:t>
              </a:r>
              <a:r>
                <a:rPr lang="zh-CN" altLang="en-US" sz="2000" dirty="0" smtClean="0">
                  <a:latin typeface="微软雅黑" pitchFamily="34" charset="-122"/>
                  <a:ea typeface="微软雅黑" pitchFamily="34" charset="-122"/>
                </a:rPr>
                <a:t>认证访问的网络媒体信息</a:t>
              </a:r>
              <a:endParaRPr lang="zh-CN" altLang="en-US" sz="2000"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按</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媒体</a:t>
            </a:r>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发布</a:t>
            </a:r>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方式分类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1016962" y="1013021"/>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949" y="1667573"/>
            <a:ext cx="2809875" cy="1628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750" y="1647568"/>
            <a:ext cx="3247063" cy="1574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18792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16329" y="4266962"/>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smtClean="0">
                <a:solidFill>
                  <a:schemeClr val="tx1">
                    <a:lumMod val="65000"/>
                    <a:lumOff val="35000"/>
                  </a:schemeClr>
                </a:solidFill>
                <a:latin typeface="微软雅黑" pitchFamily="34" charset="-122"/>
                <a:ea typeface="微软雅黑" pitchFamily="34" charset="-122"/>
              </a:rPr>
              <a:t>按网页</a:t>
            </a:r>
            <a:r>
              <a:rPr lang="zh-CN" altLang="en-US" sz="2400" b="1" dirty="0">
                <a:solidFill>
                  <a:schemeClr val="tx1">
                    <a:lumMod val="65000"/>
                    <a:lumOff val="35000"/>
                  </a:schemeClr>
                </a:solidFill>
                <a:latin typeface="微软雅黑" pitchFamily="34" charset="-122"/>
                <a:ea typeface="微软雅黑" pitchFamily="34" charset="-122"/>
              </a:rPr>
              <a:t>内容的具体构成形态，还可以对网络媒体信息中的静态网页与动态网页</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1872167"/>
            <a:chOff x="285031" y="2166511"/>
            <a:chExt cx="3817448" cy="1872167"/>
          </a:xfrm>
        </p:grpSpPr>
        <p:grpSp>
          <p:nvGrpSpPr>
            <p:cNvPr id="8" name="组合 7"/>
            <p:cNvGrpSpPr/>
            <p:nvPr/>
          </p:nvGrpSpPr>
          <p:grpSpPr>
            <a:xfrm>
              <a:off x="3000669" y="2166511"/>
              <a:ext cx="1101810" cy="1292662"/>
              <a:chOff x="3048934" y="2166511"/>
              <a:chExt cx="1101810" cy="1292662"/>
            </a:xfrm>
          </p:grpSpPr>
          <p:sp>
            <p:nvSpPr>
              <p:cNvPr id="99" name="矩形 8"/>
              <p:cNvSpPr>
                <a:spLocks noChangeArrowheads="1"/>
              </p:cNvSpPr>
              <p:nvPr/>
            </p:nvSpPr>
            <p:spPr bwMode="auto">
              <a:xfrm>
                <a:off x="3181808" y="2166511"/>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数据</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指数</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增长</a:t>
                </a: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静态网页。</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1837162"/>
            <a:chOff x="4064583" y="3041859"/>
            <a:chExt cx="3478748" cy="183716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结构</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日趋</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复杂</a:t>
                </a: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动态</a:t>
              </a:r>
              <a:r>
                <a:rPr lang="zh-CN" altLang="en-US" sz="2000" dirty="0" smtClean="0">
                  <a:latin typeface="微软雅黑" pitchFamily="34" charset="-122"/>
                  <a:ea typeface="微软雅黑" pitchFamily="34" charset="-122"/>
                </a:rPr>
                <a:t>网页</a:t>
              </a:r>
              <a:endParaRPr lang="zh-CN" altLang="en-US" sz="2000"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按网页具体形态分类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767" y="1559917"/>
            <a:ext cx="2857500" cy="160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7525" y="1559917"/>
            <a:ext cx="3018215" cy="1546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8792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5" y="4222469"/>
            <a:ext cx="9889099" cy="1569660"/>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网络通信信息一般指互联网用户使用除网络浏览器以外的专用客户端软件，实现与特定点的通信或进行点对点通信时所交互的信息。常见的网络通信信息包括使用电子邮件客户端收发信件时通过网络传输的信息，以及使用即时聊天工具进行点对点交流时所传输的网络信息。</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1836068"/>
            <a:chOff x="285031" y="2166511"/>
            <a:chExt cx="3817448" cy="1836068"/>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b="1" dirty="0" smtClean="0">
                  <a:latin typeface="微软雅黑" pitchFamily="34" charset="-122"/>
                  <a:ea typeface="微软雅黑" pitchFamily="34" charset="-122"/>
                </a:rPr>
                <a:t>IM</a:t>
              </a:r>
              <a:r>
                <a:rPr lang="zh-CN" altLang="en-US" b="1" dirty="0" smtClean="0">
                  <a:latin typeface="微软雅黑" pitchFamily="34" charset="-122"/>
                  <a:ea typeface="微软雅黑" pitchFamily="34" charset="-122"/>
                </a:rPr>
                <a:t>通讯软件</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1837162"/>
            <a:chOff x="4064583" y="3041859"/>
            <a:chExt cx="3478748" cy="183716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smtClean="0">
                  <a:latin typeface="微软雅黑" pitchFamily="34" charset="-122"/>
                  <a:ea typeface="微软雅黑" pitchFamily="34" charset="-122"/>
                </a:rPr>
                <a:t>电子邮件客户端收发邮件</a:t>
              </a:r>
              <a:endParaRPr lang="zh-CN" altLang="en-US" sz="2000"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网络通信信息分类</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23" name="Picture 2" descr="C:\Users\Administrator\Desktop\25p1ckfib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69" y="154498"/>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AutoShape 2" descr="“微信”的图片搜索结果"/>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727" y="1382668"/>
            <a:ext cx="2657475"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816" y="1332851"/>
            <a:ext cx="2657475"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86831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6239</TotalTime>
  <Words>1820</Words>
  <Application>Microsoft Office PowerPoint</Application>
  <PresentationFormat>自定义</PresentationFormat>
  <Paragraphs>229</Paragraphs>
  <Slides>34</Slides>
  <Notes>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6" baseType="lpstr">
      <vt:lpstr>Arial</vt:lpstr>
      <vt:lpstr>宋体</vt:lpstr>
      <vt:lpstr>微软雅黑</vt:lpstr>
      <vt:lpstr>华康俪金黑W8(P)</vt:lpstr>
      <vt:lpstr>Times New Roman</vt:lpstr>
      <vt:lpstr>方正粗宋简体</vt:lpstr>
      <vt:lpstr>黑体</vt:lpstr>
      <vt:lpstr>Calibri</vt:lpstr>
      <vt:lpstr>Wingdings</vt:lpstr>
      <vt:lpstr>Calibri Light</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zhao</dc:creator>
  <cp:lastModifiedBy>libin</cp:lastModifiedBy>
  <cp:revision>284</cp:revision>
  <dcterms:created xsi:type="dcterms:W3CDTF">2014-04-19T11:56:09Z</dcterms:created>
  <dcterms:modified xsi:type="dcterms:W3CDTF">2017-04-01T03:28:25Z</dcterms:modified>
</cp:coreProperties>
</file>